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5" r:id="rId10"/>
    <p:sldId id="276" r:id="rId11"/>
    <p:sldId id="277" r:id="rId12"/>
    <p:sldId id="278" r:id="rId13"/>
    <p:sldId id="279" r:id="rId14"/>
    <p:sldId id="282" r:id="rId15"/>
    <p:sldId id="288" r:id="rId16"/>
    <p:sldId id="289" r:id="rId17"/>
    <p:sldId id="266" r:id="rId18"/>
    <p:sldId id="267" r:id="rId19"/>
    <p:sldId id="268" r:id="rId20"/>
    <p:sldId id="269" r:id="rId21"/>
    <p:sldId id="270" r:id="rId22"/>
    <p:sldId id="287" r:id="rId23"/>
    <p:sldId id="283" r:id="rId24"/>
    <p:sldId id="285" r:id="rId25"/>
    <p:sldId id="271" r:id="rId26"/>
    <p:sldId id="286" r:id="rId27"/>
    <p:sldId id="273" r:id="rId28"/>
    <p:sldId id="274" r:id="rId29"/>
    <p:sldId id="275" r:id="rId30"/>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1" d="100"/>
          <a:sy n="81" d="100"/>
        </p:scale>
        <p:origin x="1498"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18.jpg>
</file>

<file path=ppt/media/image19.jp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E7429F66-A9A4-413C-ACE0-B3292A51C40D}" type="datetimeFigureOut">
              <a:rPr lang="en-IN" smtClean="0"/>
              <a:t>31-07-2022</a:t>
            </a:fld>
            <a:endParaRPr lang="en-IN"/>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337E3F82-CD86-4D78-856C-8DE480185641}" type="slidenum">
              <a:rPr lang="en-IN" smtClean="0"/>
              <a:t>‹#›</a:t>
            </a:fld>
            <a:endParaRPr lang="en-IN"/>
          </a:p>
        </p:txBody>
      </p:sp>
    </p:spTree>
    <p:extLst>
      <p:ext uri="{BB962C8B-B14F-4D97-AF65-F5344CB8AC3E}">
        <p14:creationId xmlns:p14="http://schemas.microsoft.com/office/powerpoint/2010/main" val="10171395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37E3F82-CD86-4D78-856C-8DE480185641}" type="slidenum">
              <a:rPr lang="en-IN" smtClean="0"/>
              <a:t>6</a:t>
            </a:fld>
            <a:endParaRPr lang="en-IN"/>
          </a:p>
        </p:txBody>
      </p:sp>
    </p:spTree>
    <p:extLst>
      <p:ext uri="{BB962C8B-B14F-4D97-AF65-F5344CB8AC3E}">
        <p14:creationId xmlns:p14="http://schemas.microsoft.com/office/powerpoint/2010/main" val="2884337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67710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33855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7/31/2022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3314067" y="462597"/>
            <a:ext cx="2515870" cy="507831"/>
          </a:xfrm>
        </p:spPr>
        <p:txBody>
          <a:bodyPr lIns="0" tIns="0" rIns="0" bIns="0"/>
          <a:lstStyle>
            <a:lvl1pPr>
              <a:defRPr sz="3300" b="1" i="0">
                <a:solidFill>
                  <a:srgbClr val="FF0000"/>
                </a:solidFill>
                <a:latin typeface="Carlito"/>
                <a:cs typeface="Carlito"/>
              </a:defRPr>
            </a:lvl1pPr>
          </a:lstStyle>
          <a:p>
            <a:endParaRPr/>
          </a:p>
        </p:txBody>
      </p:sp>
      <p:sp>
        <p:nvSpPr>
          <p:cNvPr id="3" name="Holder 3"/>
          <p:cNvSpPr>
            <a:spLocks noGrp="1"/>
          </p:cNvSpPr>
          <p:nvPr>
            <p:ph type="body" idx="1"/>
          </p:nvPr>
        </p:nvSpPr>
        <p:spPr>
          <a:xfrm>
            <a:off x="491489" y="1550544"/>
            <a:ext cx="8161020" cy="253916"/>
          </a:xfrm>
        </p:spPr>
        <p:txBody>
          <a:bodyPr lIns="0" tIns="0" rIns="0" bIns="0"/>
          <a:lstStyle>
            <a:lvl1pPr>
              <a:defRPr sz="1650" b="0" i="0">
                <a:solidFill>
                  <a:srgbClr val="C0C0C0"/>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7/31/2022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3314067" y="462597"/>
            <a:ext cx="2515870" cy="507831"/>
          </a:xfrm>
        </p:spPr>
        <p:txBody>
          <a:bodyPr lIns="0" tIns="0" rIns="0" bIns="0"/>
          <a:lstStyle>
            <a:lvl1pPr>
              <a:defRPr sz="3300" b="1" i="0">
                <a:solidFill>
                  <a:srgbClr val="FF0000"/>
                </a:solidFill>
                <a:latin typeface="Carlito"/>
                <a:cs typeface="Carlito"/>
              </a:defRPr>
            </a:lvl1pPr>
          </a:lstStyle>
          <a:p>
            <a:endParaRPr/>
          </a:p>
        </p:txBody>
      </p:sp>
      <p:sp>
        <p:nvSpPr>
          <p:cNvPr id="3" name="Holder 3"/>
          <p:cNvSpPr>
            <a:spLocks noGrp="1"/>
          </p:cNvSpPr>
          <p:nvPr>
            <p:ph sz="half" idx="2"/>
          </p:nvPr>
        </p:nvSpPr>
        <p:spPr>
          <a:xfrm>
            <a:off x="457200" y="1577340"/>
            <a:ext cx="3977640" cy="33855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33855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7/31/2022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3314067" y="462597"/>
            <a:ext cx="2515870" cy="507831"/>
          </a:xfrm>
        </p:spPr>
        <p:txBody>
          <a:bodyPr lIns="0" tIns="0" rIns="0" bIns="0"/>
          <a:lstStyle>
            <a:lvl1pPr>
              <a:defRPr sz="3300" b="1" i="0">
                <a:solidFill>
                  <a:srgbClr val="FF0000"/>
                </a:solidFill>
                <a:latin typeface="Carlito"/>
                <a:cs typeface="Carlito"/>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7/31/2022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8287511" y="214884"/>
            <a:ext cx="684276" cy="684276"/>
          </a:xfrm>
          <a:prstGeom prst="rect">
            <a:avLst/>
          </a:prstGeom>
          <a:blipFill>
            <a:blip r:embed="rId2" cstate="print"/>
            <a:stretch>
              <a:fillRect/>
            </a:stretch>
          </a:blipFill>
        </p:spPr>
        <p:txBody>
          <a:bodyPr wrap="square" lIns="0" tIns="0" rIns="0" bIns="0" rtlCol="0"/>
          <a:lstStyle/>
          <a:p>
            <a:endParaRPr sz="1350"/>
          </a:p>
        </p:txBody>
      </p:sp>
      <p:sp>
        <p:nvSpPr>
          <p:cNvPr id="17" name="bg object 17"/>
          <p:cNvSpPr/>
          <p:nvPr/>
        </p:nvSpPr>
        <p:spPr>
          <a:xfrm>
            <a:off x="2565082" y="3065437"/>
            <a:ext cx="2313444" cy="483870"/>
          </a:xfrm>
          <a:prstGeom prst="rect">
            <a:avLst/>
          </a:prstGeom>
          <a:blipFill>
            <a:blip r:embed="rId3" cstate="print"/>
            <a:stretch>
              <a:fillRect/>
            </a:stretch>
          </a:blipFill>
        </p:spPr>
        <p:txBody>
          <a:bodyPr wrap="square" lIns="0" tIns="0" rIns="0" bIns="0" rtlCol="0"/>
          <a:lstStyle/>
          <a:p>
            <a:endParaRPr sz="1350"/>
          </a:p>
        </p:txBody>
      </p:sp>
      <p:sp>
        <p:nvSpPr>
          <p:cNvPr id="18" name="bg object 18"/>
          <p:cNvSpPr/>
          <p:nvPr/>
        </p:nvSpPr>
        <p:spPr>
          <a:xfrm>
            <a:off x="5001286" y="2949282"/>
            <a:ext cx="1335170" cy="606374"/>
          </a:xfrm>
          <a:prstGeom prst="rect">
            <a:avLst/>
          </a:prstGeom>
          <a:blipFill>
            <a:blip r:embed="rId4" cstate="print"/>
            <a:stretch>
              <a:fillRect/>
            </a:stretch>
          </a:blipFill>
        </p:spPr>
        <p:txBody>
          <a:bodyPr wrap="square" lIns="0" tIns="0" rIns="0" bIns="0" rtlCol="0"/>
          <a:lstStyle/>
          <a:p>
            <a:endParaRPr sz="1350"/>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7/31/2022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314067" y="462597"/>
            <a:ext cx="2515870" cy="697230"/>
          </a:xfrm>
          <a:prstGeom prst="rect">
            <a:avLst/>
          </a:prstGeom>
        </p:spPr>
        <p:txBody>
          <a:bodyPr wrap="square" lIns="0" tIns="0" rIns="0" bIns="0">
            <a:spAutoFit/>
          </a:bodyPr>
          <a:lstStyle>
            <a:lvl1pPr>
              <a:defRPr sz="4400" b="1" i="0">
                <a:solidFill>
                  <a:srgbClr val="FF0000"/>
                </a:solidFill>
                <a:latin typeface="Carlito"/>
                <a:cs typeface="Carlito"/>
              </a:defRPr>
            </a:lvl1pPr>
          </a:lstStyle>
          <a:p>
            <a:endParaRPr/>
          </a:p>
        </p:txBody>
      </p:sp>
      <p:sp>
        <p:nvSpPr>
          <p:cNvPr id="3" name="Holder 3"/>
          <p:cNvSpPr>
            <a:spLocks noGrp="1"/>
          </p:cNvSpPr>
          <p:nvPr>
            <p:ph type="body" idx="1"/>
          </p:nvPr>
        </p:nvSpPr>
        <p:spPr>
          <a:xfrm>
            <a:off x="491489" y="1550544"/>
            <a:ext cx="8161020" cy="338554"/>
          </a:xfrm>
          <a:prstGeom prst="rect">
            <a:avLst/>
          </a:prstGeom>
        </p:spPr>
        <p:txBody>
          <a:bodyPr wrap="square" lIns="0" tIns="0" rIns="0" bIns="0">
            <a:spAutoFit/>
          </a:bodyPr>
          <a:lstStyle>
            <a:lvl1pPr>
              <a:defRPr sz="2200" b="0" i="0">
                <a:solidFill>
                  <a:srgbClr val="C0C0C0"/>
                </a:solidFill>
                <a:latin typeface="Arial"/>
                <a:cs typeface="Arial"/>
              </a:defRPr>
            </a:lvl1pPr>
          </a:lstStyle>
          <a:p>
            <a:endParaRPr/>
          </a:p>
        </p:txBody>
      </p:sp>
      <p:sp>
        <p:nvSpPr>
          <p:cNvPr id="4" name="Holder 4"/>
          <p:cNvSpPr>
            <a:spLocks noGrp="1"/>
          </p:cNvSpPr>
          <p:nvPr>
            <p:ph type="ftr" sz="quarter" idx="5"/>
          </p:nvPr>
        </p:nvSpPr>
        <p:spPr>
          <a:xfrm>
            <a:off x="3108960" y="6377943"/>
            <a:ext cx="2926080" cy="276999"/>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3"/>
            <a:ext cx="210312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7/31/2022</a:t>
            </a:fld>
            <a:endParaRPr lang="en-US"/>
          </a:p>
        </p:txBody>
      </p:sp>
      <p:sp>
        <p:nvSpPr>
          <p:cNvPr id="6" name="Holder 6"/>
          <p:cNvSpPr>
            <a:spLocks noGrp="1"/>
          </p:cNvSpPr>
          <p:nvPr>
            <p:ph type="sldNum" sz="quarter" idx="7"/>
          </p:nvPr>
        </p:nvSpPr>
        <p:spPr>
          <a:xfrm>
            <a:off x="6583680" y="6377943"/>
            <a:ext cx="2103120" cy="276999"/>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342900">
        <a:defRPr>
          <a:latin typeface="+mn-lt"/>
          <a:ea typeface="+mn-ea"/>
          <a:cs typeface="+mn-cs"/>
        </a:defRPr>
      </a:lvl2pPr>
      <a:lvl3pPr marL="685800">
        <a:defRPr>
          <a:latin typeface="+mn-lt"/>
          <a:ea typeface="+mn-ea"/>
          <a:cs typeface="+mn-cs"/>
        </a:defRPr>
      </a:lvl3pPr>
      <a:lvl4pPr marL="1028700">
        <a:defRPr>
          <a:latin typeface="+mn-lt"/>
          <a:ea typeface="+mn-ea"/>
          <a:cs typeface="+mn-cs"/>
        </a:defRPr>
      </a:lvl4pPr>
      <a:lvl5pPr marL="1371600">
        <a:defRPr>
          <a:latin typeface="+mn-lt"/>
          <a:ea typeface="+mn-ea"/>
          <a:cs typeface="+mn-cs"/>
        </a:defRPr>
      </a:lvl5pPr>
      <a:lvl6pPr marL="1714500">
        <a:defRPr>
          <a:latin typeface="+mn-lt"/>
          <a:ea typeface="+mn-ea"/>
          <a:cs typeface="+mn-cs"/>
        </a:defRPr>
      </a:lvl6pPr>
      <a:lvl7pPr marL="2057400">
        <a:defRPr>
          <a:latin typeface="+mn-lt"/>
          <a:ea typeface="+mn-ea"/>
          <a:cs typeface="+mn-cs"/>
        </a:defRPr>
      </a:lvl7pPr>
      <a:lvl8pPr marL="2400300">
        <a:defRPr>
          <a:latin typeface="+mn-lt"/>
          <a:ea typeface="+mn-ea"/>
          <a:cs typeface="+mn-cs"/>
        </a:defRPr>
      </a:lvl8pPr>
      <a:lvl9pPr marL="2743200">
        <a:defRPr>
          <a:latin typeface="+mn-lt"/>
          <a:ea typeface="+mn-ea"/>
          <a:cs typeface="+mn-cs"/>
        </a:defRPr>
      </a:lvl9pPr>
    </p:bodyStyle>
    <p:otherStyle>
      <a:lvl1pPr marL="0">
        <a:defRPr>
          <a:latin typeface="+mn-lt"/>
          <a:ea typeface="+mn-ea"/>
          <a:cs typeface="+mn-cs"/>
        </a:defRPr>
      </a:lvl1pPr>
      <a:lvl2pPr marL="342900">
        <a:defRPr>
          <a:latin typeface="+mn-lt"/>
          <a:ea typeface="+mn-ea"/>
          <a:cs typeface="+mn-cs"/>
        </a:defRPr>
      </a:lvl2pPr>
      <a:lvl3pPr marL="685800">
        <a:defRPr>
          <a:latin typeface="+mn-lt"/>
          <a:ea typeface="+mn-ea"/>
          <a:cs typeface="+mn-cs"/>
        </a:defRPr>
      </a:lvl3pPr>
      <a:lvl4pPr marL="1028700">
        <a:defRPr>
          <a:latin typeface="+mn-lt"/>
          <a:ea typeface="+mn-ea"/>
          <a:cs typeface="+mn-cs"/>
        </a:defRPr>
      </a:lvl4pPr>
      <a:lvl5pPr marL="1371600">
        <a:defRPr>
          <a:latin typeface="+mn-lt"/>
          <a:ea typeface="+mn-ea"/>
          <a:cs typeface="+mn-cs"/>
        </a:defRPr>
      </a:lvl5pPr>
      <a:lvl6pPr marL="1714500">
        <a:defRPr>
          <a:latin typeface="+mn-lt"/>
          <a:ea typeface="+mn-ea"/>
          <a:cs typeface="+mn-cs"/>
        </a:defRPr>
      </a:lvl6pPr>
      <a:lvl7pPr marL="2057400">
        <a:defRPr>
          <a:latin typeface="+mn-lt"/>
          <a:ea typeface="+mn-ea"/>
          <a:cs typeface="+mn-cs"/>
        </a:defRPr>
      </a:lvl7pPr>
      <a:lvl8pPr marL="2400300">
        <a:defRPr>
          <a:latin typeface="+mn-lt"/>
          <a:ea typeface="+mn-ea"/>
          <a:cs typeface="+mn-cs"/>
        </a:defRPr>
      </a:lvl8pPr>
      <a:lvl9pPr marL="27432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hyperlink" Target="https://deepai.org/machine-learning-glossary-and-terms/machine-learning" TargetMode="Externa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jpg"/></Relationships>
</file>

<file path=ppt/slides/_rels/slide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52477" y="1600200"/>
            <a:ext cx="7467600" cy="1241205"/>
          </a:xfrm>
          <a:prstGeom prst="rect">
            <a:avLst/>
          </a:prstGeom>
        </p:spPr>
        <p:txBody>
          <a:bodyPr vert="horz" wrap="square" lIns="0" tIns="10001" rIns="0" bIns="0" rtlCol="0">
            <a:spAutoFit/>
          </a:bodyPr>
          <a:lstStyle/>
          <a:p>
            <a:pPr algn="ctr">
              <a:spcBef>
                <a:spcPts val="79"/>
              </a:spcBef>
            </a:pPr>
            <a:r>
              <a:rPr sz="4000" spc="-15" dirty="0"/>
              <a:t>Capstone </a:t>
            </a:r>
            <a:r>
              <a:rPr sz="4000" spc="-8" dirty="0"/>
              <a:t>project</a:t>
            </a:r>
            <a:r>
              <a:rPr sz="4000" dirty="0"/>
              <a:t> 2</a:t>
            </a:r>
          </a:p>
          <a:p>
            <a:pPr algn="ctr">
              <a:lnSpc>
                <a:spcPct val="100000"/>
              </a:lnSpc>
            </a:pPr>
            <a:r>
              <a:rPr sz="4000" spc="-45" dirty="0">
                <a:solidFill>
                  <a:srgbClr val="006FC0"/>
                </a:solidFill>
              </a:rPr>
              <a:t>NYC </a:t>
            </a:r>
            <a:r>
              <a:rPr sz="4000" spc="-68" dirty="0">
                <a:solidFill>
                  <a:srgbClr val="006FC0"/>
                </a:solidFill>
              </a:rPr>
              <a:t>TAXI </a:t>
            </a:r>
            <a:r>
              <a:rPr sz="4000" spc="-4" dirty="0">
                <a:solidFill>
                  <a:srgbClr val="006FC0"/>
                </a:solidFill>
              </a:rPr>
              <a:t>TRIP TIME</a:t>
            </a:r>
            <a:r>
              <a:rPr sz="4000" spc="71" dirty="0">
                <a:solidFill>
                  <a:srgbClr val="006FC0"/>
                </a:solidFill>
              </a:rPr>
              <a:t> </a:t>
            </a:r>
            <a:r>
              <a:rPr sz="4000" dirty="0">
                <a:solidFill>
                  <a:srgbClr val="006FC0"/>
                </a:solidFill>
              </a:rPr>
              <a:t>PREDICTION</a:t>
            </a:r>
          </a:p>
        </p:txBody>
      </p:sp>
      <p:sp>
        <p:nvSpPr>
          <p:cNvPr id="3" name="object 3"/>
          <p:cNvSpPr txBox="1"/>
          <p:nvPr/>
        </p:nvSpPr>
        <p:spPr>
          <a:xfrm>
            <a:off x="2343153" y="3732850"/>
            <a:ext cx="4667247" cy="1050929"/>
          </a:xfrm>
          <a:prstGeom prst="rect">
            <a:avLst/>
          </a:prstGeom>
        </p:spPr>
        <p:txBody>
          <a:bodyPr vert="horz" wrap="square" lIns="0" tIns="9525" rIns="0" bIns="0" rtlCol="0">
            <a:spAutoFit/>
          </a:bodyPr>
          <a:lstStyle/>
          <a:p>
            <a:pPr marL="723900" marR="718185" algn="ctr">
              <a:spcBef>
                <a:spcPts val="75"/>
              </a:spcBef>
            </a:pPr>
            <a:r>
              <a:rPr sz="2200" spc="-60" dirty="0">
                <a:solidFill>
                  <a:srgbClr val="001F5F"/>
                </a:solidFill>
                <a:latin typeface="Arial"/>
                <a:cs typeface="Arial"/>
              </a:rPr>
              <a:t>Team </a:t>
            </a:r>
            <a:r>
              <a:rPr sz="2200" spc="-4" dirty="0">
                <a:solidFill>
                  <a:srgbClr val="001F5F"/>
                </a:solidFill>
                <a:latin typeface="Arial"/>
                <a:cs typeface="Arial"/>
              </a:rPr>
              <a:t>Project  </a:t>
            </a:r>
            <a:endParaRPr lang="en-IN" sz="2200" spc="-4" dirty="0">
              <a:solidFill>
                <a:srgbClr val="001F5F"/>
              </a:solidFill>
              <a:latin typeface="Arial"/>
              <a:cs typeface="Arial"/>
            </a:endParaRPr>
          </a:p>
          <a:p>
            <a:pPr marL="723900" marR="718185" algn="ctr">
              <a:spcBef>
                <a:spcPts val="75"/>
              </a:spcBef>
            </a:pPr>
            <a:r>
              <a:rPr lang="en-IN" sz="2200" spc="-4" dirty="0" err="1">
                <a:solidFill>
                  <a:srgbClr val="001F5F"/>
                </a:solidFill>
                <a:latin typeface="Arial"/>
                <a:cs typeface="Arial"/>
              </a:rPr>
              <a:t>Ansh</a:t>
            </a:r>
            <a:r>
              <a:rPr lang="en-IN" sz="2200" spc="-4" dirty="0">
                <a:solidFill>
                  <a:srgbClr val="001F5F"/>
                </a:solidFill>
                <a:latin typeface="Arial"/>
                <a:cs typeface="Arial"/>
              </a:rPr>
              <a:t> Bhatnagar</a:t>
            </a:r>
          </a:p>
          <a:p>
            <a:pPr marL="723900" marR="718185" algn="ctr">
              <a:spcBef>
                <a:spcPts val="75"/>
              </a:spcBef>
            </a:pPr>
            <a:r>
              <a:rPr lang="en-IN" sz="2200" spc="-4" dirty="0">
                <a:solidFill>
                  <a:srgbClr val="001F5F"/>
                </a:solidFill>
                <a:latin typeface="Arial"/>
                <a:cs typeface="Arial"/>
              </a:rPr>
              <a:t>Sandeep Kumar Maurya</a:t>
            </a:r>
            <a:endParaRPr sz="2200" dirty="0">
              <a:latin typeface="Arial"/>
              <a:cs typeface="Arial"/>
            </a:endParaRPr>
          </a:p>
        </p:txBody>
      </p:sp>
      <p:sp>
        <p:nvSpPr>
          <p:cNvPr id="4" name="object 4"/>
          <p:cNvSpPr/>
          <p:nvPr/>
        </p:nvSpPr>
        <p:spPr>
          <a:xfrm>
            <a:off x="8220077" y="228600"/>
            <a:ext cx="651951" cy="685800"/>
          </a:xfrm>
          <a:prstGeom prst="rect">
            <a:avLst/>
          </a:prstGeom>
          <a:blipFill>
            <a:blip r:embed="rId2" cstate="print"/>
            <a:stretch>
              <a:fillRect/>
            </a:stretch>
          </a:blipFill>
        </p:spPr>
        <p:txBody>
          <a:bodyPr wrap="square" lIns="0" tIns="0" rIns="0" bIns="0" rtlCol="0"/>
          <a:lstStyle/>
          <a:p>
            <a:endParaRPr sz="135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05000" y="76318"/>
            <a:ext cx="5090636" cy="1241205"/>
          </a:xfrm>
          <a:prstGeom prst="rect">
            <a:avLst/>
          </a:prstGeom>
        </p:spPr>
        <p:txBody>
          <a:bodyPr vert="horz" wrap="square" lIns="0" tIns="10001" rIns="0" bIns="0" rtlCol="0">
            <a:spAutoFit/>
          </a:bodyPr>
          <a:lstStyle/>
          <a:p>
            <a:pPr marL="9525">
              <a:spcBef>
                <a:spcPts val="79"/>
              </a:spcBef>
            </a:pPr>
            <a:r>
              <a:rPr lang="en-IN" sz="4000" spc="-11" dirty="0"/>
              <a:t>Distribution of Dropoff Latitude and longitude</a:t>
            </a:r>
            <a:endParaRPr sz="4000" spc="-8" dirty="0"/>
          </a:p>
        </p:txBody>
      </p:sp>
      <p:sp>
        <p:nvSpPr>
          <p:cNvPr id="4" name="object 4"/>
          <p:cNvSpPr/>
          <p:nvPr/>
        </p:nvSpPr>
        <p:spPr>
          <a:xfrm>
            <a:off x="8153400" y="304799"/>
            <a:ext cx="634745" cy="675324"/>
          </a:xfrm>
          <a:prstGeom prst="rect">
            <a:avLst/>
          </a:prstGeom>
          <a:blipFill>
            <a:blip r:embed="rId2" cstate="print"/>
            <a:stretch>
              <a:fillRect/>
            </a:stretch>
          </a:blipFill>
        </p:spPr>
        <p:txBody>
          <a:bodyPr wrap="square" lIns="0" tIns="0" rIns="0" bIns="0" rtlCol="0"/>
          <a:lstStyle/>
          <a:p>
            <a:endParaRPr sz="1350"/>
          </a:p>
        </p:txBody>
      </p:sp>
      <p:pic>
        <p:nvPicPr>
          <p:cNvPr id="5" name="Picture 4">
            <a:extLst>
              <a:ext uri="{FF2B5EF4-FFF2-40B4-BE49-F238E27FC236}">
                <a16:creationId xmlns:a16="http://schemas.microsoft.com/office/drawing/2014/main" id="{F51142FB-C0CD-F093-A95B-887E4C082865}"/>
              </a:ext>
            </a:extLst>
          </p:cNvPr>
          <p:cNvPicPr>
            <a:picLocks noChangeAspect="1"/>
          </p:cNvPicPr>
          <p:nvPr/>
        </p:nvPicPr>
        <p:blipFill>
          <a:blip r:embed="rId3"/>
          <a:stretch>
            <a:fillRect/>
          </a:stretch>
        </p:blipFill>
        <p:spPr>
          <a:xfrm>
            <a:off x="342049" y="1295400"/>
            <a:ext cx="8446096" cy="4750928"/>
          </a:xfrm>
          <a:prstGeom prst="rect">
            <a:avLst/>
          </a:prstGeom>
        </p:spPr>
      </p:pic>
    </p:spTree>
    <p:extLst>
      <p:ext uri="{BB962C8B-B14F-4D97-AF65-F5344CB8AC3E}">
        <p14:creationId xmlns:p14="http://schemas.microsoft.com/office/powerpoint/2010/main" val="119002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47916" y="133960"/>
            <a:ext cx="6705600" cy="1241205"/>
          </a:xfrm>
          <a:prstGeom prst="rect">
            <a:avLst/>
          </a:prstGeom>
        </p:spPr>
        <p:txBody>
          <a:bodyPr vert="horz" wrap="square" lIns="0" tIns="10001" rIns="0" bIns="0" rtlCol="0">
            <a:spAutoFit/>
          </a:bodyPr>
          <a:lstStyle/>
          <a:p>
            <a:pPr algn="ctr"/>
            <a:r>
              <a:rPr lang="en-US" sz="4000" i="0" dirty="0">
                <a:effectLst/>
                <a:latin typeface="Roboto" panose="02000000000000000000" pitchFamily="2" charset="0"/>
              </a:rPr>
              <a:t>Number of Pickups and </a:t>
            </a:r>
            <a:br>
              <a:rPr lang="en-US" sz="4000" i="0" dirty="0">
                <a:effectLst/>
                <a:latin typeface="Roboto" panose="02000000000000000000" pitchFamily="2" charset="0"/>
              </a:rPr>
            </a:br>
            <a:r>
              <a:rPr lang="en-US" sz="4000" i="0" dirty="0">
                <a:effectLst/>
                <a:latin typeface="Roboto" panose="02000000000000000000" pitchFamily="2" charset="0"/>
              </a:rPr>
              <a:t>Drop-offs with in a Week</a:t>
            </a:r>
            <a:endParaRPr lang="en-US" sz="4000" dirty="0">
              <a:effectLst/>
              <a:latin typeface="+mn-lt"/>
            </a:endParaRPr>
          </a:p>
        </p:txBody>
      </p:sp>
      <p:sp>
        <p:nvSpPr>
          <p:cNvPr id="4" name="object 4"/>
          <p:cNvSpPr/>
          <p:nvPr/>
        </p:nvSpPr>
        <p:spPr>
          <a:xfrm>
            <a:off x="8305800" y="228600"/>
            <a:ext cx="634745" cy="609600"/>
          </a:xfrm>
          <a:prstGeom prst="rect">
            <a:avLst/>
          </a:prstGeom>
          <a:blipFill>
            <a:blip r:embed="rId2" cstate="print"/>
            <a:stretch>
              <a:fillRect/>
            </a:stretch>
          </a:blipFill>
        </p:spPr>
        <p:txBody>
          <a:bodyPr wrap="square" lIns="0" tIns="0" rIns="0" bIns="0" rtlCol="0"/>
          <a:lstStyle/>
          <a:p>
            <a:endParaRPr sz="1350"/>
          </a:p>
        </p:txBody>
      </p:sp>
      <p:pic>
        <p:nvPicPr>
          <p:cNvPr id="6" name="Picture 5">
            <a:extLst>
              <a:ext uri="{FF2B5EF4-FFF2-40B4-BE49-F238E27FC236}">
                <a16:creationId xmlns:a16="http://schemas.microsoft.com/office/drawing/2014/main" id="{E3B6C0CC-B65A-5DE1-2CB4-883036E34F99}"/>
              </a:ext>
            </a:extLst>
          </p:cNvPr>
          <p:cNvPicPr>
            <a:picLocks noChangeAspect="1"/>
          </p:cNvPicPr>
          <p:nvPr/>
        </p:nvPicPr>
        <p:blipFill>
          <a:blip r:embed="rId3"/>
          <a:stretch>
            <a:fillRect/>
          </a:stretch>
        </p:blipFill>
        <p:spPr>
          <a:xfrm>
            <a:off x="1256071" y="1393723"/>
            <a:ext cx="6222814" cy="5237029"/>
          </a:xfrm>
          <a:prstGeom prst="rect">
            <a:avLst/>
          </a:prstGeom>
        </p:spPr>
      </p:pic>
    </p:spTree>
    <p:extLst>
      <p:ext uri="{BB962C8B-B14F-4D97-AF65-F5344CB8AC3E}">
        <p14:creationId xmlns:p14="http://schemas.microsoft.com/office/powerpoint/2010/main" val="24201347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44300" y="231058"/>
            <a:ext cx="7018686" cy="1025761"/>
          </a:xfrm>
          <a:prstGeom prst="rect">
            <a:avLst/>
          </a:prstGeom>
        </p:spPr>
        <p:txBody>
          <a:bodyPr vert="horz" wrap="square" lIns="0" tIns="10001" rIns="0" bIns="0" rtlCol="0">
            <a:spAutoFit/>
          </a:bodyPr>
          <a:lstStyle/>
          <a:p>
            <a:pPr marL="9525" algn="ctr">
              <a:spcBef>
                <a:spcPts val="79"/>
              </a:spcBef>
            </a:pPr>
            <a:r>
              <a:rPr lang="en-US" i="0" dirty="0">
                <a:effectLst/>
                <a:latin typeface="Roboto" panose="02000000000000000000" pitchFamily="2" charset="0"/>
              </a:rPr>
              <a:t>Number of Pickups and </a:t>
            </a:r>
            <a:br>
              <a:rPr lang="en-US" i="0" dirty="0">
                <a:effectLst/>
                <a:latin typeface="Roboto" panose="02000000000000000000" pitchFamily="2" charset="0"/>
              </a:rPr>
            </a:br>
            <a:r>
              <a:rPr lang="en-US" i="0" dirty="0">
                <a:effectLst/>
                <a:latin typeface="Roboto" panose="02000000000000000000" pitchFamily="2" charset="0"/>
              </a:rPr>
              <a:t>Drop-offs with in a Day</a:t>
            </a:r>
            <a:endParaRPr spc="-4" dirty="0"/>
          </a:p>
        </p:txBody>
      </p:sp>
      <p:sp>
        <p:nvSpPr>
          <p:cNvPr id="4" name="object 4"/>
          <p:cNvSpPr/>
          <p:nvPr/>
        </p:nvSpPr>
        <p:spPr>
          <a:xfrm>
            <a:off x="8262986" y="228600"/>
            <a:ext cx="634745" cy="609600"/>
          </a:xfrm>
          <a:prstGeom prst="rect">
            <a:avLst/>
          </a:prstGeom>
          <a:blipFill>
            <a:blip r:embed="rId2" cstate="print"/>
            <a:stretch>
              <a:fillRect/>
            </a:stretch>
          </a:blipFill>
        </p:spPr>
        <p:txBody>
          <a:bodyPr wrap="square" lIns="0" tIns="0" rIns="0" bIns="0" rtlCol="0"/>
          <a:lstStyle/>
          <a:p>
            <a:endParaRPr sz="1350"/>
          </a:p>
        </p:txBody>
      </p:sp>
      <p:pic>
        <p:nvPicPr>
          <p:cNvPr id="5" name="Picture 4">
            <a:extLst>
              <a:ext uri="{FF2B5EF4-FFF2-40B4-BE49-F238E27FC236}">
                <a16:creationId xmlns:a16="http://schemas.microsoft.com/office/drawing/2014/main" id="{E09BC11D-569E-F612-1471-084B22AD2597}"/>
              </a:ext>
            </a:extLst>
          </p:cNvPr>
          <p:cNvPicPr>
            <a:picLocks noChangeAspect="1"/>
          </p:cNvPicPr>
          <p:nvPr/>
        </p:nvPicPr>
        <p:blipFill>
          <a:blip r:embed="rId3"/>
          <a:stretch>
            <a:fillRect/>
          </a:stretch>
        </p:blipFill>
        <p:spPr>
          <a:xfrm>
            <a:off x="371168" y="1531921"/>
            <a:ext cx="7918857" cy="5308873"/>
          </a:xfrm>
          <a:prstGeom prst="rect">
            <a:avLst/>
          </a:prstGeom>
        </p:spPr>
      </p:pic>
    </p:spTree>
    <p:extLst>
      <p:ext uri="{BB962C8B-B14F-4D97-AF65-F5344CB8AC3E}">
        <p14:creationId xmlns:p14="http://schemas.microsoft.com/office/powerpoint/2010/main" val="967491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0" y="147977"/>
            <a:ext cx="5181600" cy="1025761"/>
          </a:xfrm>
          <a:prstGeom prst="rect">
            <a:avLst/>
          </a:prstGeom>
        </p:spPr>
        <p:txBody>
          <a:bodyPr vert="horz" wrap="square" lIns="0" tIns="10001" rIns="0" bIns="0" rtlCol="0">
            <a:spAutoFit/>
          </a:bodyPr>
          <a:lstStyle/>
          <a:p>
            <a:pPr marL="9525">
              <a:spcBef>
                <a:spcPts val="79"/>
              </a:spcBef>
            </a:pPr>
            <a:r>
              <a:rPr lang="en-IN" spc="-4" dirty="0"/>
              <a:t>Relation Between Trip duration and Distance</a:t>
            </a:r>
            <a:endParaRPr spc="-4" dirty="0"/>
          </a:p>
        </p:txBody>
      </p:sp>
      <p:sp>
        <p:nvSpPr>
          <p:cNvPr id="4" name="object 4"/>
          <p:cNvSpPr/>
          <p:nvPr/>
        </p:nvSpPr>
        <p:spPr>
          <a:xfrm>
            <a:off x="8153400" y="356058"/>
            <a:ext cx="634745" cy="609600"/>
          </a:xfrm>
          <a:prstGeom prst="rect">
            <a:avLst/>
          </a:prstGeom>
          <a:blipFill>
            <a:blip r:embed="rId2" cstate="print"/>
            <a:stretch>
              <a:fillRect/>
            </a:stretch>
          </a:blipFill>
        </p:spPr>
        <p:txBody>
          <a:bodyPr wrap="square" lIns="0" tIns="0" rIns="0" bIns="0" rtlCol="0"/>
          <a:lstStyle/>
          <a:p>
            <a:endParaRPr sz="1350"/>
          </a:p>
        </p:txBody>
      </p:sp>
      <p:pic>
        <p:nvPicPr>
          <p:cNvPr id="6" name="Picture 5">
            <a:extLst>
              <a:ext uri="{FF2B5EF4-FFF2-40B4-BE49-F238E27FC236}">
                <a16:creationId xmlns:a16="http://schemas.microsoft.com/office/drawing/2014/main" id="{92BD74C2-1CDE-396B-04B1-66E00D729415}"/>
              </a:ext>
            </a:extLst>
          </p:cNvPr>
          <p:cNvPicPr>
            <a:picLocks noChangeAspect="1"/>
          </p:cNvPicPr>
          <p:nvPr/>
        </p:nvPicPr>
        <p:blipFill>
          <a:blip r:embed="rId3"/>
          <a:stretch>
            <a:fillRect/>
          </a:stretch>
        </p:blipFill>
        <p:spPr>
          <a:xfrm>
            <a:off x="578137" y="1200034"/>
            <a:ext cx="7868054" cy="5321573"/>
          </a:xfrm>
          <a:prstGeom prst="rect">
            <a:avLst/>
          </a:prstGeom>
        </p:spPr>
      </p:pic>
    </p:spTree>
    <p:extLst>
      <p:ext uri="{BB962C8B-B14F-4D97-AF65-F5344CB8AC3E}">
        <p14:creationId xmlns:p14="http://schemas.microsoft.com/office/powerpoint/2010/main" val="817963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38205" y="152400"/>
            <a:ext cx="4667589" cy="625652"/>
          </a:xfrm>
          <a:prstGeom prst="rect">
            <a:avLst/>
          </a:prstGeom>
        </p:spPr>
        <p:txBody>
          <a:bodyPr vert="horz" wrap="square" lIns="0" tIns="10001" rIns="0" bIns="0" rtlCol="0">
            <a:spAutoFit/>
          </a:bodyPr>
          <a:lstStyle/>
          <a:p>
            <a:pPr marL="9525">
              <a:spcBef>
                <a:spcPts val="79"/>
              </a:spcBef>
            </a:pPr>
            <a:r>
              <a:rPr lang="en-IN" sz="4000" spc="-19" dirty="0"/>
              <a:t>Correlation Heatmap</a:t>
            </a:r>
            <a:endParaRPr sz="4000" spc="-8" dirty="0"/>
          </a:p>
        </p:txBody>
      </p:sp>
      <p:sp>
        <p:nvSpPr>
          <p:cNvPr id="4" name="object 4"/>
          <p:cNvSpPr/>
          <p:nvPr/>
        </p:nvSpPr>
        <p:spPr>
          <a:xfrm>
            <a:off x="8297085" y="152400"/>
            <a:ext cx="662559" cy="625652"/>
          </a:xfrm>
          <a:prstGeom prst="rect">
            <a:avLst/>
          </a:prstGeom>
          <a:blipFill>
            <a:blip r:embed="rId2" cstate="print"/>
            <a:stretch>
              <a:fillRect/>
            </a:stretch>
          </a:blipFill>
        </p:spPr>
        <p:txBody>
          <a:bodyPr wrap="square" lIns="0" tIns="0" rIns="0" bIns="0" rtlCol="0"/>
          <a:lstStyle/>
          <a:p>
            <a:endParaRPr sz="1350"/>
          </a:p>
        </p:txBody>
      </p:sp>
      <p:pic>
        <p:nvPicPr>
          <p:cNvPr id="7" name="Picture 6">
            <a:extLst>
              <a:ext uri="{FF2B5EF4-FFF2-40B4-BE49-F238E27FC236}">
                <a16:creationId xmlns:a16="http://schemas.microsoft.com/office/drawing/2014/main" id="{DB624393-1E1F-6B9F-AE61-2B3E7907E5F4}"/>
              </a:ext>
            </a:extLst>
          </p:cNvPr>
          <p:cNvPicPr>
            <a:picLocks noChangeAspect="1"/>
          </p:cNvPicPr>
          <p:nvPr/>
        </p:nvPicPr>
        <p:blipFill>
          <a:blip r:embed="rId3"/>
          <a:stretch>
            <a:fillRect/>
          </a:stretch>
        </p:blipFill>
        <p:spPr>
          <a:xfrm>
            <a:off x="0" y="869642"/>
            <a:ext cx="9144000" cy="5988358"/>
          </a:xfrm>
          <a:prstGeom prst="rect">
            <a:avLst/>
          </a:prstGeom>
        </p:spPr>
      </p:pic>
    </p:spTree>
    <p:extLst>
      <p:ext uri="{BB962C8B-B14F-4D97-AF65-F5344CB8AC3E}">
        <p14:creationId xmlns:p14="http://schemas.microsoft.com/office/powerpoint/2010/main" val="37632555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0D8A9-3D3B-3007-7AB8-FFB213970B6C}"/>
              </a:ext>
            </a:extLst>
          </p:cNvPr>
          <p:cNvSpPr>
            <a:spLocks noGrp="1"/>
          </p:cNvSpPr>
          <p:nvPr>
            <p:ph type="title"/>
          </p:nvPr>
        </p:nvSpPr>
        <p:spPr>
          <a:xfrm>
            <a:off x="76200" y="1"/>
            <a:ext cx="9144000" cy="761999"/>
          </a:xfrm>
        </p:spPr>
        <p:txBody>
          <a:bodyPr/>
          <a:lstStyle/>
          <a:p>
            <a:pPr algn="ctr"/>
            <a:r>
              <a:rPr lang="en-US" sz="4000" spc="-19" dirty="0"/>
              <a:t>Evaluation</a:t>
            </a:r>
            <a:r>
              <a:rPr lang="en-US" dirty="0"/>
              <a:t> </a:t>
            </a:r>
            <a:r>
              <a:rPr lang="en-US" sz="4000" spc="-19" dirty="0"/>
              <a:t>Metrics</a:t>
            </a:r>
          </a:p>
        </p:txBody>
      </p:sp>
      <p:sp>
        <p:nvSpPr>
          <p:cNvPr id="4" name="TextBox 3">
            <a:extLst>
              <a:ext uri="{FF2B5EF4-FFF2-40B4-BE49-F238E27FC236}">
                <a16:creationId xmlns:a16="http://schemas.microsoft.com/office/drawing/2014/main" id="{34EC0991-B0D6-2762-DF9B-B5A7576C82DA}"/>
              </a:ext>
            </a:extLst>
          </p:cNvPr>
          <p:cNvSpPr txBox="1"/>
          <p:nvPr/>
        </p:nvSpPr>
        <p:spPr>
          <a:xfrm>
            <a:off x="0" y="762000"/>
            <a:ext cx="9144000" cy="7848302"/>
          </a:xfrm>
          <a:prstGeom prst="rect">
            <a:avLst/>
          </a:prstGeom>
          <a:noFill/>
        </p:spPr>
        <p:txBody>
          <a:bodyPr wrap="square" rtlCol="0">
            <a:spAutoFit/>
          </a:bodyPr>
          <a:lstStyle/>
          <a:p>
            <a:r>
              <a:rPr lang="en-US" b="0" i="0" dirty="0">
                <a:solidFill>
                  <a:srgbClr val="1D2129"/>
                </a:solidFill>
                <a:effectLst/>
                <a:latin typeface="Roboto" panose="02000000000000000000" pitchFamily="2" charset="0"/>
              </a:rPr>
              <a:t>Evaluation metrics are used to measure the quality of the statistical or </a:t>
            </a:r>
            <a:r>
              <a:rPr lang="en-US" dirty="0">
                <a:solidFill>
                  <a:srgbClr val="1D2129"/>
                </a:solidFill>
                <a:latin typeface="Roboto" panose="02000000000000000000" pitchFamily="2" charset="0"/>
                <a:hlinkClick r:id="rId2">
                  <a:extLst>
                    <a:ext uri="{A12FA001-AC4F-418D-AE19-62706E023703}">
                      <ahyp:hlinkClr xmlns:ahyp="http://schemas.microsoft.com/office/drawing/2018/hyperlinkcolor" val="tx"/>
                    </a:ext>
                  </a:extLst>
                </a:hlinkClick>
              </a:rPr>
              <a:t>machine</a:t>
            </a:r>
            <a:r>
              <a:rPr lang="en-US" b="0" i="0" u="none" strike="noStrike" dirty="0">
                <a:effectLst/>
                <a:latin typeface="Roboto" panose="02000000000000000000" pitchFamily="2" charset="0"/>
                <a:hlinkClick r:id="rId2"/>
              </a:rPr>
              <a:t> </a:t>
            </a:r>
            <a:r>
              <a:rPr lang="en-US" dirty="0">
                <a:solidFill>
                  <a:srgbClr val="1D2129"/>
                </a:solidFill>
                <a:latin typeface="Roboto" panose="02000000000000000000" pitchFamily="2" charset="0"/>
                <a:hlinkClick r:id="rId2">
                  <a:extLst>
                    <a:ext uri="{A12FA001-AC4F-418D-AE19-62706E023703}">
                      <ahyp:hlinkClr xmlns:ahyp="http://schemas.microsoft.com/office/drawing/2018/hyperlinkcolor" val="tx"/>
                    </a:ext>
                  </a:extLst>
                </a:hlinkClick>
              </a:rPr>
              <a:t>learning</a:t>
            </a:r>
            <a:r>
              <a:rPr lang="en-US" b="0" i="0" dirty="0">
                <a:solidFill>
                  <a:srgbClr val="1D2129"/>
                </a:solidFill>
                <a:effectLst/>
                <a:latin typeface="Roboto" panose="02000000000000000000" pitchFamily="2" charset="0"/>
              </a:rPr>
              <a:t> model. Evaluating machine learning models or algorithms is essential for any project. There are many different types of evaluation metrics available to test a model.</a:t>
            </a:r>
          </a:p>
          <a:p>
            <a:endParaRPr lang="en-US" dirty="0">
              <a:solidFill>
                <a:srgbClr val="1D2129"/>
              </a:solidFill>
              <a:latin typeface="Roboto" panose="02000000000000000000" pitchFamily="2" charset="0"/>
            </a:endParaRPr>
          </a:p>
          <a:p>
            <a:pPr algn="l"/>
            <a:r>
              <a:rPr lang="en-US" b="0" i="0" dirty="0">
                <a:solidFill>
                  <a:srgbClr val="222222"/>
                </a:solidFill>
                <a:effectLst/>
                <a:latin typeface="Lato" panose="020F0502020204030203" pitchFamily="34" charset="0"/>
              </a:rPr>
              <a:t>Why We require Evaluation Metrics?</a:t>
            </a:r>
          </a:p>
          <a:p>
            <a:pPr algn="l"/>
            <a:endParaRPr lang="en-US" b="0" i="0" dirty="0">
              <a:solidFill>
                <a:srgbClr val="222222"/>
              </a:solidFill>
              <a:effectLst/>
              <a:latin typeface="Lato" panose="020F0502020204030203" pitchFamily="34" charset="0"/>
            </a:endParaRPr>
          </a:p>
          <a:p>
            <a:pPr algn="l"/>
            <a:r>
              <a:rPr lang="en-US" b="0" i="0" dirty="0">
                <a:solidFill>
                  <a:srgbClr val="222222"/>
                </a:solidFill>
                <a:effectLst/>
                <a:latin typeface="Lato" panose="020F0502020204030203" pitchFamily="34" charset="0"/>
              </a:rPr>
              <a:t>Most beginners and practitioners most of the time do not bother about the model performance. The talk is about building a well-generalized model, Machine learning model cannot have 100 per cent efficiency otherwise the model is known as a biased model. which further includes the concept of overfitting and underfitting.</a:t>
            </a:r>
          </a:p>
          <a:p>
            <a:endParaRPr lang="en-US" dirty="0">
              <a:solidFill>
                <a:srgbClr val="1D2129"/>
              </a:solidFill>
              <a:latin typeface="Roboto" panose="02000000000000000000" pitchFamily="2" charset="0"/>
            </a:endParaRPr>
          </a:p>
          <a:p>
            <a:pPr algn="l"/>
            <a:r>
              <a:rPr lang="en-US" b="0" i="0" dirty="0">
                <a:solidFill>
                  <a:srgbClr val="222222"/>
                </a:solidFill>
                <a:effectLst/>
                <a:latin typeface="Lato" panose="020F0502020204030203" pitchFamily="34" charset="0"/>
              </a:rPr>
              <a:t>It is necessary to obtain the accuracy on training data, But it is also important to get a genuine and approximate result on unseen data otherwise Model is of no use.</a:t>
            </a:r>
          </a:p>
          <a:p>
            <a:pPr algn="l"/>
            <a:endParaRPr lang="en-US" b="0" i="0" dirty="0">
              <a:solidFill>
                <a:srgbClr val="222222"/>
              </a:solidFill>
              <a:effectLst/>
              <a:latin typeface="Lato" panose="020F0502020204030203" pitchFamily="34" charset="0"/>
            </a:endParaRPr>
          </a:p>
          <a:p>
            <a:pPr algn="l"/>
            <a:r>
              <a:rPr lang="en-US" b="0" i="0" dirty="0">
                <a:solidFill>
                  <a:srgbClr val="222222"/>
                </a:solidFill>
                <a:effectLst/>
                <a:latin typeface="Lato" panose="020F0502020204030203" pitchFamily="34" charset="0"/>
              </a:rPr>
              <a:t>So to build and deploy a generalized model we require to Evaluate the model on different metrics which helps us to better optimize the performance, fine-tune it, and obtain a better result.</a:t>
            </a:r>
          </a:p>
          <a:p>
            <a:pPr algn="l"/>
            <a:endParaRPr lang="en-US" b="0" i="0" dirty="0">
              <a:solidFill>
                <a:srgbClr val="222222"/>
              </a:solidFill>
              <a:effectLst/>
              <a:latin typeface="Lato" panose="020F0502020204030203" pitchFamily="34" charset="0"/>
            </a:endParaRPr>
          </a:p>
          <a:p>
            <a:pPr algn="l"/>
            <a:r>
              <a:rPr lang="en-US" b="0" i="0" dirty="0">
                <a:solidFill>
                  <a:srgbClr val="222222"/>
                </a:solidFill>
                <a:effectLst/>
                <a:latin typeface="Lato" panose="020F0502020204030203" pitchFamily="34" charset="0"/>
              </a:rPr>
              <a:t>If one metric is perfect, there is no need for multiple metrics. To understand the benefits and disadvantages of Evaluation metrics because different evaluation metric fits on a different set of a dataset.</a:t>
            </a:r>
          </a:p>
          <a:p>
            <a:endParaRPr lang="en-US" dirty="0">
              <a:solidFill>
                <a:srgbClr val="1D2129"/>
              </a:solidFill>
              <a:latin typeface="Roboto" panose="02000000000000000000" pitchFamily="2" charset="0"/>
            </a:endParaRPr>
          </a:p>
          <a:p>
            <a:endParaRPr lang="en-US" dirty="0">
              <a:solidFill>
                <a:srgbClr val="1D2129"/>
              </a:solidFill>
              <a:latin typeface="Roboto" panose="02000000000000000000" pitchFamily="2" charset="0"/>
            </a:endParaRPr>
          </a:p>
          <a:p>
            <a:endParaRPr lang="en-US" dirty="0">
              <a:solidFill>
                <a:srgbClr val="1D2129"/>
              </a:solidFill>
              <a:latin typeface="Roboto" panose="02000000000000000000" pitchFamily="2" charset="0"/>
            </a:endParaRPr>
          </a:p>
          <a:p>
            <a:endParaRPr lang="en-US" dirty="0">
              <a:solidFill>
                <a:srgbClr val="1D2129"/>
              </a:solidFill>
              <a:latin typeface="Roboto" panose="02000000000000000000" pitchFamily="2" charset="0"/>
            </a:endParaRPr>
          </a:p>
          <a:p>
            <a:endParaRPr lang="en-US" dirty="0">
              <a:solidFill>
                <a:srgbClr val="1D2129"/>
              </a:solidFill>
              <a:latin typeface="Roboto" panose="02000000000000000000" pitchFamily="2" charset="0"/>
            </a:endParaRPr>
          </a:p>
          <a:p>
            <a:endParaRPr lang="en-US" dirty="0">
              <a:solidFill>
                <a:srgbClr val="1D2129"/>
              </a:solidFill>
              <a:latin typeface="Roboto" panose="02000000000000000000" pitchFamily="2" charset="0"/>
            </a:endParaRPr>
          </a:p>
          <a:p>
            <a:endParaRPr lang="en-US" dirty="0"/>
          </a:p>
        </p:txBody>
      </p:sp>
    </p:spTree>
    <p:extLst>
      <p:ext uri="{BB962C8B-B14F-4D97-AF65-F5344CB8AC3E}">
        <p14:creationId xmlns:p14="http://schemas.microsoft.com/office/powerpoint/2010/main" val="20124697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9BE48-8E28-356C-F5FB-BD9FF3D65796}"/>
              </a:ext>
            </a:extLst>
          </p:cNvPr>
          <p:cNvSpPr>
            <a:spLocks noGrp="1"/>
          </p:cNvSpPr>
          <p:nvPr>
            <p:ph type="title"/>
          </p:nvPr>
        </p:nvSpPr>
        <p:spPr>
          <a:xfrm>
            <a:off x="0" y="1"/>
            <a:ext cx="9144000" cy="615553"/>
          </a:xfrm>
        </p:spPr>
        <p:txBody>
          <a:bodyPr/>
          <a:lstStyle/>
          <a:p>
            <a:pPr algn="ctr"/>
            <a:r>
              <a:rPr lang="en-US" sz="4000" spc="-19" dirty="0"/>
              <a:t>Different</a:t>
            </a:r>
            <a:r>
              <a:rPr lang="en-US" b="0" i="0" dirty="0">
                <a:solidFill>
                  <a:srgbClr val="222222"/>
                </a:solidFill>
                <a:effectLst/>
                <a:latin typeface="Lato" panose="020F0502020204030203" pitchFamily="34" charset="0"/>
              </a:rPr>
              <a:t>  </a:t>
            </a:r>
            <a:r>
              <a:rPr lang="en-US" sz="4000" spc="-19" dirty="0"/>
              <a:t>Evaluation</a:t>
            </a:r>
            <a:r>
              <a:rPr lang="en-US" b="0" i="0" dirty="0">
                <a:solidFill>
                  <a:srgbClr val="222222"/>
                </a:solidFill>
                <a:effectLst/>
                <a:latin typeface="Lato" panose="020F0502020204030203" pitchFamily="34" charset="0"/>
              </a:rPr>
              <a:t> </a:t>
            </a:r>
            <a:r>
              <a:rPr lang="en-US" sz="4000" spc="-19" dirty="0"/>
              <a:t>metrics</a:t>
            </a:r>
          </a:p>
        </p:txBody>
      </p:sp>
      <p:sp>
        <p:nvSpPr>
          <p:cNvPr id="3" name="TextBox 2">
            <a:extLst>
              <a:ext uri="{FF2B5EF4-FFF2-40B4-BE49-F238E27FC236}">
                <a16:creationId xmlns:a16="http://schemas.microsoft.com/office/drawing/2014/main" id="{79FECFFE-488D-2EDE-04CC-1FF8FF386E9B}"/>
              </a:ext>
            </a:extLst>
          </p:cNvPr>
          <p:cNvSpPr txBox="1"/>
          <p:nvPr/>
        </p:nvSpPr>
        <p:spPr>
          <a:xfrm>
            <a:off x="0" y="685801"/>
            <a:ext cx="9144000" cy="6463308"/>
          </a:xfrm>
          <a:prstGeom prst="rect">
            <a:avLst/>
          </a:prstGeom>
          <a:noFill/>
        </p:spPr>
        <p:txBody>
          <a:bodyPr wrap="square" rtlCol="0">
            <a:spAutoFit/>
          </a:bodyPr>
          <a:lstStyle/>
          <a:p>
            <a:pPr algn="l"/>
            <a:r>
              <a:rPr lang="en-US" b="1" i="0" dirty="0">
                <a:solidFill>
                  <a:srgbClr val="222222"/>
                </a:solidFill>
                <a:effectLst/>
                <a:latin typeface="Lato" panose="020F0502020204030203" pitchFamily="34" charset="0"/>
              </a:rPr>
              <a:t>1) Mean Absolute Error(MAE)</a:t>
            </a:r>
            <a:endParaRPr lang="en-US" b="0" i="0" dirty="0">
              <a:solidFill>
                <a:srgbClr val="222222"/>
              </a:solidFill>
              <a:effectLst/>
              <a:latin typeface="Lato" panose="020F0502020204030203" pitchFamily="34" charset="0"/>
            </a:endParaRPr>
          </a:p>
          <a:p>
            <a:pPr algn="l"/>
            <a:r>
              <a:rPr lang="en-US" b="0" i="0" dirty="0">
                <a:solidFill>
                  <a:srgbClr val="222222"/>
                </a:solidFill>
                <a:effectLst/>
                <a:latin typeface="Lato" panose="020F0502020204030203" pitchFamily="34" charset="0"/>
              </a:rPr>
              <a:t>MAE is a very simple metric which calculates the absolute difference between actual and predicted values.</a:t>
            </a:r>
          </a:p>
          <a:p>
            <a:pPr algn="l"/>
            <a:endParaRPr lang="en-US" dirty="0">
              <a:solidFill>
                <a:srgbClr val="222222"/>
              </a:solidFill>
              <a:latin typeface="Lato" panose="020F0502020204030203" pitchFamily="34" charset="0"/>
            </a:endParaRPr>
          </a:p>
          <a:p>
            <a:r>
              <a:rPr lang="en-US" b="1" dirty="0">
                <a:solidFill>
                  <a:srgbClr val="222222"/>
                </a:solidFill>
                <a:latin typeface="Lato" panose="020F0502020204030203" pitchFamily="34" charset="0"/>
              </a:rPr>
              <a:t>2) Mean Squared Error(MSE)</a:t>
            </a:r>
          </a:p>
          <a:p>
            <a:pPr algn="l"/>
            <a:r>
              <a:rPr lang="en-US" b="0" i="0" dirty="0">
                <a:solidFill>
                  <a:srgbClr val="222222"/>
                </a:solidFill>
                <a:effectLst/>
                <a:latin typeface="Lato" panose="020F0502020204030203" pitchFamily="34" charset="0"/>
              </a:rPr>
              <a:t>MSE is a most used and very simple metric with a little bit of change in mean absolute error. Mean squared error states that finding the squared difference between actual and predicted value.</a:t>
            </a:r>
          </a:p>
          <a:p>
            <a:pPr algn="l"/>
            <a:endParaRPr lang="en-US" b="0" i="0" dirty="0">
              <a:solidFill>
                <a:srgbClr val="222222"/>
              </a:solidFill>
              <a:effectLst/>
              <a:latin typeface="Lato" panose="020F0502020204030203" pitchFamily="34" charset="0"/>
            </a:endParaRPr>
          </a:p>
          <a:p>
            <a:pPr algn="l"/>
            <a:r>
              <a:rPr lang="en-US" b="1" i="0" dirty="0">
                <a:solidFill>
                  <a:srgbClr val="222222"/>
                </a:solidFill>
                <a:effectLst/>
                <a:latin typeface="Lato" panose="020F0502020204030203" pitchFamily="34" charset="0"/>
              </a:rPr>
              <a:t>3) Root Mean Squared Error(RMSE)</a:t>
            </a:r>
            <a:endParaRPr lang="en-US" b="0" i="0" dirty="0">
              <a:solidFill>
                <a:srgbClr val="222222"/>
              </a:solidFill>
              <a:effectLst/>
              <a:latin typeface="Lato" panose="020F0502020204030203" pitchFamily="34" charset="0"/>
            </a:endParaRPr>
          </a:p>
          <a:p>
            <a:pPr algn="l"/>
            <a:r>
              <a:rPr lang="en-US" b="0" i="0" dirty="0">
                <a:solidFill>
                  <a:srgbClr val="222222"/>
                </a:solidFill>
                <a:effectLst/>
                <a:latin typeface="Lato" panose="020F0502020204030203" pitchFamily="34" charset="0"/>
              </a:rPr>
              <a:t>As RMSE is clear by the name itself, that it is a simple square root of mean squared error.</a:t>
            </a:r>
          </a:p>
          <a:p>
            <a:pPr algn="l"/>
            <a:endParaRPr lang="en-US" dirty="0">
              <a:solidFill>
                <a:srgbClr val="222222"/>
              </a:solidFill>
              <a:latin typeface="Lato" panose="020F0502020204030203" pitchFamily="34" charset="0"/>
            </a:endParaRPr>
          </a:p>
          <a:p>
            <a:r>
              <a:rPr lang="en-US" dirty="0">
                <a:solidFill>
                  <a:srgbClr val="222222"/>
                </a:solidFill>
                <a:latin typeface="Lato" panose="020F0502020204030203" pitchFamily="34" charset="0"/>
              </a:rPr>
              <a:t>4</a:t>
            </a:r>
            <a:r>
              <a:rPr lang="en-US" b="0" i="0" dirty="0">
                <a:solidFill>
                  <a:srgbClr val="222222"/>
                </a:solidFill>
                <a:effectLst/>
                <a:latin typeface="Lato" panose="020F0502020204030203" pitchFamily="34" charset="0"/>
              </a:rPr>
              <a:t>) </a:t>
            </a:r>
            <a:r>
              <a:rPr lang="en-US" b="1" dirty="0">
                <a:solidFill>
                  <a:srgbClr val="222222"/>
                </a:solidFill>
                <a:latin typeface="Lato" panose="020F0502020204030203" pitchFamily="34" charset="0"/>
              </a:rPr>
              <a:t>R Squared (R2)</a:t>
            </a:r>
          </a:p>
          <a:p>
            <a:pPr algn="l"/>
            <a:r>
              <a:rPr lang="en-US" b="0" i="0" dirty="0">
                <a:solidFill>
                  <a:srgbClr val="222222"/>
                </a:solidFill>
                <a:effectLst/>
                <a:latin typeface="Lato" panose="020F0502020204030203" pitchFamily="34" charset="0"/>
              </a:rPr>
              <a:t>R2 score is a metric that tells the performance of your model, not the loss in an absolute sense that how many wells did your model perform.</a:t>
            </a:r>
          </a:p>
          <a:p>
            <a:pPr algn="l"/>
            <a:endParaRPr lang="en-US" dirty="0">
              <a:solidFill>
                <a:srgbClr val="222222"/>
              </a:solidFill>
              <a:latin typeface="Lato" panose="020F0502020204030203" pitchFamily="34" charset="0"/>
            </a:endParaRPr>
          </a:p>
          <a:p>
            <a:pPr algn="l"/>
            <a:r>
              <a:rPr lang="en-US" b="0" i="0" dirty="0">
                <a:solidFill>
                  <a:srgbClr val="222222"/>
                </a:solidFill>
                <a:effectLst/>
                <a:latin typeface="Lato" panose="020F0502020204030203" pitchFamily="34" charset="0"/>
              </a:rPr>
              <a:t>5) </a:t>
            </a:r>
            <a:r>
              <a:rPr lang="en-US" b="1" dirty="0">
                <a:solidFill>
                  <a:srgbClr val="222222"/>
                </a:solidFill>
                <a:latin typeface="Lato" panose="020F0502020204030203" pitchFamily="34" charset="0"/>
              </a:rPr>
              <a:t>Adjusted R2 </a:t>
            </a:r>
          </a:p>
          <a:p>
            <a:pPr algn="l"/>
            <a:endParaRPr lang="en-US" b="1" dirty="0">
              <a:solidFill>
                <a:srgbClr val="222222"/>
              </a:solidFill>
              <a:latin typeface="Lato" panose="020F0502020204030203" pitchFamily="34" charset="0"/>
            </a:endParaRPr>
          </a:p>
          <a:p>
            <a:pPr algn="l"/>
            <a:r>
              <a:rPr lang="en-US" i="0" dirty="0">
                <a:solidFill>
                  <a:srgbClr val="222222"/>
                </a:solidFill>
                <a:effectLst/>
                <a:latin typeface="Lato" panose="020F0502020204030203" pitchFamily="34" charset="0"/>
              </a:rPr>
              <a:t>Adjusted R2 </a:t>
            </a:r>
            <a:r>
              <a:rPr lang="en-US" b="0" i="0" dirty="0">
                <a:solidFill>
                  <a:srgbClr val="161616"/>
                </a:solidFill>
                <a:effectLst/>
                <a:latin typeface="IBM Plex Sans" panose="020B0503050203000203" pitchFamily="34" charset="0"/>
              </a:rPr>
              <a:t>is a corrected goodness-of-fit (model accuracy) measure for linear models. It identifies the percentage of variance in the target field that is explained by the input or inputs.</a:t>
            </a:r>
            <a:endParaRPr lang="en-US" b="0" i="0" dirty="0">
              <a:solidFill>
                <a:srgbClr val="222222"/>
              </a:solidFill>
              <a:effectLst/>
              <a:latin typeface="Lato" panose="020F0502020204030203" pitchFamily="34" charset="0"/>
            </a:endParaRPr>
          </a:p>
          <a:p>
            <a:pPr algn="l"/>
            <a:endParaRPr lang="en-US" b="0" i="0" dirty="0">
              <a:solidFill>
                <a:srgbClr val="222222"/>
              </a:solidFill>
              <a:effectLst/>
              <a:latin typeface="Lato" panose="020F0502020204030203" pitchFamily="34" charset="0"/>
            </a:endParaRPr>
          </a:p>
          <a:p>
            <a:endParaRPr lang="en-US" dirty="0"/>
          </a:p>
        </p:txBody>
      </p:sp>
    </p:spTree>
    <p:extLst>
      <p:ext uri="{BB962C8B-B14F-4D97-AF65-F5344CB8AC3E}">
        <p14:creationId xmlns:p14="http://schemas.microsoft.com/office/powerpoint/2010/main" val="11252669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62839" y="204019"/>
            <a:ext cx="4214043" cy="625652"/>
          </a:xfrm>
          <a:prstGeom prst="rect">
            <a:avLst/>
          </a:prstGeom>
        </p:spPr>
        <p:txBody>
          <a:bodyPr vert="horz" wrap="square" lIns="0" tIns="10001" rIns="0" bIns="0" rtlCol="0">
            <a:spAutoFit/>
          </a:bodyPr>
          <a:lstStyle/>
          <a:p>
            <a:pPr marL="9525">
              <a:spcBef>
                <a:spcPts val="79"/>
              </a:spcBef>
            </a:pPr>
            <a:r>
              <a:rPr sz="4000" spc="-4" dirty="0"/>
              <a:t>Linear</a:t>
            </a:r>
            <a:r>
              <a:rPr sz="4000" spc="-53" dirty="0"/>
              <a:t> </a:t>
            </a:r>
            <a:r>
              <a:rPr sz="4000" spc="-11" dirty="0"/>
              <a:t>Regression</a:t>
            </a:r>
          </a:p>
        </p:txBody>
      </p:sp>
      <p:sp>
        <p:nvSpPr>
          <p:cNvPr id="3" name="object 3"/>
          <p:cNvSpPr txBox="1"/>
          <p:nvPr/>
        </p:nvSpPr>
        <p:spPr>
          <a:xfrm>
            <a:off x="304801" y="914400"/>
            <a:ext cx="4343400" cy="3195010"/>
          </a:xfrm>
          <a:prstGeom prst="rect">
            <a:avLst/>
          </a:prstGeom>
        </p:spPr>
        <p:txBody>
          <a:bodyPr vert="horz" wrap="square" lIns="0" tIns="10001" rIns="0" bIns="0" rtlCol="0">
            <a:spAutoFit/>
          </a:bodyPr>
          <a:lstStyle/>
          <a:p>
            <a:pPr marL="47625" marR="41910" algn="just">
              <a:spcBef>
                <a:spcPts val="79"/>
              </a:spcBef>
            </a:pPr>
            <a:r>
              <a:rPr sz="1500" spc="101" dirty="0">
                <a:latin typeface="Carlito"/>
                <a:cs typeface="Carlito"/>
              </a:rPr>
              <a:t>Linear </a:t>
            </a:r>
            <a:r>
              <a:rPr sz="1500" spc="105" dirty="0">
                <a:latin typeface="Carlito"/>
                <a:cs typeface="Carlito"/>
              </a:rPr>
              <a:t>Regression </a:t>
            </a:r>
            <a:r>
              <a:rPr sz="1500" spc="60" dirty="0">
                <a:latin typeface="Carlito"/>
                <a:cs typeface="Carlito"/>
              </a:rPr>
              <a:t>is </a:t>
            </a:r>
            <a:r>
              <a:rPr sz="1500" dirty="0">
                <a:latin typeface="Carlito"/>
                <a:cs typeface="Carlito"/>
              </a:rPr>
              <a:t>a </a:t>
            </a:r>
            <a:r>
              <a:rPr sz="1500" spc="105" dirty="0">
                <a:latin typeface="Carlito"/>
                <a:cs typeface="Carlito"/>
              </a:rPr>
              <a:t>regression </a:t>
            </a:r>
            <a:r>
              <a:rPr sz="1500" spc="60" dirty="0">
                <a:latin typeface="Carlito"/>
                <a:cs typeface="Carlito"/>
              </a:rPr>
              <a:t>of  </a:t>
            </a:r>
            <a:r>
              <a:rPr sz="1500" spc="98" dirty="0">
                <a:latin typeface="Carlito"/>
                <a:cs typeface="Carlito"/>
              </a:rPr>
              <a:t>dependent </a:t>
            </a:r>
            <a:r>
              <a:rPr sz="1500" spc="94" dirty="0">
                <a:latin typeface="Carlito"/>
                <a:cs typeface="Carlito"/>
              </a:rPr>
              <a:t>variable </a:t>
            </a:r>
            <a:r>
              <a:rPr sz="1500" spc="56" dirty="0">
                <a:latin typeface="Carlito"/>
                <a:cs typeface="Carlito"/>
              </a:rPr>
              <a:t>on </a:t>
            </a:r>
            <a:r>
              <a:rPr sz="1500" spc="101" dirty="0">
                <a:latin typeface="Carlito"/>
                <a:cs typeface="Carlito"/>
              </a:rPr>
              <a:t>independent  </a:t>
            </a:r>
            <a:r>
              <a:rPr sz="1500" spc="4" dirty="0">
                <a:latin typeface="Carlito"/>
                <a:cs typeface="Carlito"/>
              </a:rPr>
              <a:t>variable. It is </a:t>
            </a:r>
            <a:r>
              <a:rPr sz="1500" dirty="0">
                <a:latin typeface="Carlito"/>
                <a:cs typeface="Carlito"/>
              </a:rPr>
              <a:t>a </a:t>
            </a:r>
            <a:r>
              <a:rPr sz="1500" spc="8" dirty="0">
                <a:latin typeface="Carlito"/>
                <a:cs typeface="Carlito"/>
              </a:rPr>
              <a:t>linear model </a:t>
            </a:r>
            <a:r>
              <a:rPr sz="1500" dirty="0">
                <a:latin typeface="Carlito"/>
                <a:cs typeface="Carlito"/>
              </a:rPr>
              <a:t>that </a:t>
            </a:r>
            <a:r>
              <a:rPr sz="1500" spc="8" dirty="0">
                <a:latin typeface="Carlito"/>
                <a:cs typeface="Carlito"/>
              </a:rPr>
              <a:t>assumes  </a:t>
            </a:r>
            <a:r>
              <a:rPr sz="1500" dirty="0">
                <a:latin typeface="Carlito"/>
                <a:cs typeface="Carlito"/>
              </a:rPr>
              <a:t>a </a:t>
            </a:r>
            <a:r>
              <a:rPr sz="1500" spc="11" dirty="0">
                <a:latin typeface="Carlito"/>
                <a:cs typeface="Carlito"/>
              </a:rPr>
              <a:t>linear </a:t>
            </a:r>
            <a:r>
              <a:rPr sz="1500" spc="15" dirty="0">
                <a:latin typeface="Carlito"/>
                <a:cs typeface="Carlito"/>
              </a:rPr>
              <a:t>relationship </a:t>
            </a:r>
            <a:r>
              <a:rPr sz="1500" spc="11" dirty="0">
                <a:latin typeface="Carlito"/>
                <a:cs typeface="Carlito"/>
              </a:rPr>
              <a:t>between</a:t>
            </a:r>
            <a:r>
              <a:rPr sz="1500" spc="105" dirty="0">
                <a:latin typeface="Carlito"/>
                <a:cs typeface="Carlito"/>
              </a:rPr>
              <a:t> </a:t>
            </a:r>
            <a:r>
              <a:rPr sz="1500" spc="15" dirty="0">
                <a:latin typeface="Carlito"/>
                <a:cs typeface="Carlito"/>
              </a:rPr>
              <a:t>dependent</a:t>
            </a:r>
            <a:endParaRPr sz="1500" dirty="0">
              <a:latin typeface="Carlito"/>
              <a:cs typeface="Carlito"/>
            </a:endParaRPr>
          </a:p>
          <a:p>
            <a:pPr marL="47625" marR="41910" algn="just"/>
            <a:r>
              <a:rPr sz="1500" spc="41" dirty="0">
                <a:latin typeface="Carlito"/>
                <a:cs typeface="Carlito"/>
              </a:rPr>
              <a:t>(y) </a:t>
            </a:r>
            <a:r>
              <a:rPr sz="1500" spc="45" dirty="0">
                <a:latin typeface="Carlito"/>
                <a:cs typeface="Carlito"/>
              </a:rPr>
              <a:t>and </a:t>
            </a:r>
            <a:r>
              <a:rPr sz="1500" spc="60" dirty="0">
                <a:latin typeface="Carlito"/>
                <a:cs typeface="Carlito"/>
              </a:rPr>
              <a:t>independent </a:t>
            </a:r>
            <a:r>
              <a:rPr sz="1500" spc="56" dirty="0">
                <a:latin typeface="Carlito"/>
                <a:cs typeface="Carlito"/>
              </a:rPr>
              <a:t>variables </a:t>
            </a:r>
            <a:r>
              <a:rPr sz="1500" spc="49" dirty="0">
                <a:latin typeface="Carlito"/>
                <a:cs typeface="Carlito"/>
              </a:rPr>
              <a:t>(x). </a:t>
            </a:r>
            <a:r>
              <a:rPr sz="1500" spc="45" dirty="0">
                <a:latin typeface="Carlito"/>
                <a:cs typeface="Carlito"/>
              </a:rPr>
              <a:t>The  </a:t>
            </a:r>
            <a:r>
              <a:rPr sz="1500" spc="49" dirty="0">
                <a:latin typeface="Carlito"/>
                <a:cs typeface="Carlito"/>
              </a:rPr>
              <a:t>dependent </a:t>
            </a:r>
            <a:r>
              <a:rPr sz="1500" spc="45" dirty="0">
                <a:latin typeface="Carlito"/>
                <a:cs typeface="Carlito"/>
              </a:rPr>
              <a:t>variable </a:t>
            </a:r>
            <a:r>
              <a:rPr sz="1500" spc="38" dirty="0">
                <a:latin typeface="Carlito"/>
                <a:cs typeface="Carlito"/>
              </a:rPr>
              <a:t>(y) </a:t>
            </a:r>
            <a:r>
              <a:rPr sz="1500" spc="26" dirty="0">
                <a:latin typeface="Carlito"/>
                <a:cs typeface="Carlito"/>
              </a:rPr>
              <a:t>is </a:t>
            </a:r>
            <a:r>
              <a:rPr sz="1500" spc="45" dirty="0">
                <a:latin typeface="Carlito"/>
                <a:cs typeface="Carlito"/>
              </a:rPr>
              <a:t>calculated </a:t>
            </a:r>
            <a:r>
              <a:rPr sz="1500" spc="23" dirty="0">
                <a:latin typeface="Carlito"/>
                <a:cs typeface="Carlito"/>
              </a:rPr>
              <a:t>by  </a:t>
            </a:r>
            <a:r>
              <a:rPr sz="1500" dirty="0">
                <a:latin typeface="Carlito"/>
                <a:cs typeface="Carlito"/>
              </a:rPr>
              <a:t>l </a:t>
            </a:r>
            <a:r>
              <a:rPr sz="1500" spc="109" dirty="0">
                <a:latin typeface="Carlito"/>
                <a:cs typeface="Carlito"/>
              </a:rPr>
              <a:t>inear </a:t>
            </a:r>
            <a:r>
              <a:rPr sz="1500" spc="120" dirty="0">
                <a:latin typeface="Carlito"/>
                <a:cs typeface="Carlito"/>
              </a:rPr>
              <a:t>combination </a:t>
            </a:r>
            <a:r>
              <a:rPr sz="1500" spc="68" dirty="0">
                <a:latin typeface="Carlito"/>
                <a:cs typeface="Carlito"/>
              </a:rPr>
              <a:t>of </a:t>
            </a:r>
            <a:r>
              <a:rPr sz="1500" spc="120" dirty="0">
                <a:latin typeface="Carlito"/>
                <a:cs typeface="Carlito"/>
              </a:rPr>
              <a:t>independent  </a:t>
            </a:r>
            <a:r>
              <a:rPr sz="1500" spc="-8" dirty="0">
                <a:latin typeface="Carlito"/>
                <a:cs typeface="Carlito"/>
              </a:rPr>
              <a:t>variable </a:t>
            </a:r>
            <a:r>
              <a:rPr sz="1500" spc="-4" dirty="0">
                <a:latin typeface="Carlito"/>
                <a:cs typeface="Carlito"/>
              </a:rPr>
              <a:t>(x).</a:t>
            </a:r>
            <a:endParaRPr sz="1500" dirty="0">
              <a:latin typeface="Carlito"/>
              <a:cs typeface="Carlito"/>
            </a:endParaRPr>
          </a:p>
          <a:p>
            <a:pPr marL="1070610" algn="just">
              <a:spcBef>
                <a:spcPts val="360"/>
              </a:spcBef>
            </a:pPr>
            <a:r>
              <a:rPr sz="1500" spc="-4" dirty="0">
                <a:latin typeface="Carlito"/>
                <a:cs typeface="Carlito"/>
              </a:rPr>
              <a:t>y=b</a:t>
            </a:r>
            <a:r>
              <a:rPr sz="1463" spc="-5" baseline="-17094" dirty="0">
                <a:latin typeface="Carlito"/>
                <a:cs typeface="Carlito"/>
              </a:rPr>
              <a:t>0</a:t>
            </a:r>
            <a:r>
              <a:rPr sz="1500" spc="-4" dirty="0">
                <a:latin typeface="Carlito"/>
                <a:cs typeface="Carlito"/>
              </a:rPr>
              <a:t>+b</a:t>
            </a:r>
            <a:r>
              <a:rPr sz="1463" spc="-5" baseline="-17094" dirty="0">
                <a:latin typeface="Carlito"/>
                <a:cs typeface="Carlito"/>
              </a:rPr>
              <a:t>1 </a:t>
            </a:r>
            <a:r>
              <a:rPr sz="1500" spc="-4" dirty="0">
                <a:latin typeface="Carlito"/>
                <a:cs typeface="Carlito"/>
              </a:rPr>
              <a:t>x</a:t>
            </a:r>
            <a:r>
              <a:rPr sz="1463" spc="-5" baseline="-17094" dirty="0">
                <a:latin typeface="Carlito"/>
                <a:cs typeface="Carlito"/>
              </a:rPr>
              <a:t>1</a:t>
            </a:r>
            <a:r>
              <a:rPr sz="1463" baseline="-17094" dirty="0">
                <a:latin typeface="Carlito"/>
                <a:cs typeface="Carlito"/>
              </a:rPr>
              <a:t> </a:t>
            </a:r>
            <a:r>
              <a:rPr sz="1500" spc="-4" dirty="0">
                <a:latin typeface="Carlito"/>
                <a:cs typeface="Carlito"/>
              </a:rPr>
              <a:t>+b</a:t>
            </a:r>
            <a:r>
              <a:rPr sz="1463" spc="-5" baseline="-17094" dirty="0">
                <a:latin typeface="Carlito"/>
                <a:cs typeface="Carlito"/>
              </a:rPr>
              <a:t>2</a:t>
            </a:r>
            <a:r>
              <a:rPr sz="1500" spc="-4" dirty="0">
                <a:latin typeface="Carlito"/>
                <a:cs typeface="Carlito"/>
              </a:rPr>
              <a:t>x</a:t>
            </a:r>
            <a:r>
              <a:rPr sz="1463" spc="-5" baseline="-17094" dirty="0">
                <a:latin typeface="Carlito"/>
                <a:cs typeface="Carlito"/>
              </a:rPr>
              <a:t>2</a:t>
            </a:r>
            <a:endParaRPr sz="1463" baseline="-17094" dirty="0">
              <a:latin typeface="Carlito"/>
              <a:cs typeface="Carlito"/>
            </a:endParaRPr>
          </a:p>
          <a:p>
            <a:pPr>
              <a:spcBef>
                <a:spcPts val="23"/>
              </a:spcBef>
            </a:pPr>
            <a:endParaRPr sz="1425" dirty="0">
              <a:latin typeface="Carlito"/>
              <a:cs typeface="Carlito"/>
            </a:endParaRPr>
          </a:p>
          <a:p>
            <a:pPr marL="132398" marR="127159" algn="ctr"/>
            <a:r>
              <a:rPr sz="1500" spc="-4" dirty="0">
                <a:latin typeface="Carlito"/>
                <a:cs typeface="Carlito"/>
              </a:rPr>
              <a:t>The </a:t>
            </a:r>
            <a:r>
              <a:rPr sz="1500" spc="-11" dirty="0">
                <a:latin typeface="Carlito"/>
                <a:cs typeface="Carlito"/>
              </a:rPr>
              <a:t>cost </a:t>
            </a:r>
            <a:r>
              <a:rPr sz="1500" spc="-4" dirty="0">
                <a:latin typeface="Carlito"/>
                <a:cs typeface="Carlito"/>
              </a:rPr>
              <a:t>function </a:t>
            </a:r>
            <a:r>
              <a:rPr sz="1500" spc="-15" dirty="0">
                <a:latin typeface="Carlito"/>
                <a:cs typeface="Carlito"/>
              </a:rPr>
              <a:t>for </a:t>
            </a:r>
            <a:r>
              <a:rPr sz="1500" spc="-4" dirty="0">
                <a:latin typeface="Carlito"/>
                <a:cs typeface="Carlito"/>
              </a:rPr>
              <a:t>linear </a:t>
            </a:r>
            <a:r>
              <a:rPr sz="1500" spc="-8" dirty="0">
                <a:latin typeface="Carlito"/>
                <a:cs typeface="Carlito"/>
              </a:rPr>
              <a:t>regression </a:t>
            </a:r>
            <a:r>
              <a:rPr sz="1500" spc="-4" dirty="0">
                <a:latin typeface="Carlito"/>
                <a:cs typeface="Carlito"/>
              </a:rPr>
              <a:t>is  </a:t>
            </a:r>
            <a:r>
              <a:rPr sz="1500" spc="-8" dirty="0">
                <a:latin typeface="Carlito"/>
                <a:cs typeface="Carlito"/>
              </a:rPr>
              <a:t>given</a:t>
            </a:r>
            <a:r>
              <a:rPr sz="1500" spc="-11" dirty="0">
                <a:latin typeface="Carlito"/>
                <a:cs typeface="Carlito"/>
              </a:rPr>
              <a:t> </a:t>
            </a:r>
            <a:r>
              <a:rPr sz="1500" spc="-4" dirty="0">
                <a:latin typeface="Carlito"/>
                <a:cs typeface="Carlito"/>
              </a:rPr>
              <a:t>by:</a:t>
            </a:r>
            <a:endParaRPr sz="1500" dirty="0">
              <a:latin typeface="Carlito"/>
              <a:cs typeface="Carlito"/>
            </a:endParaRPr>
          </a:p>
          <a:p>
            <a:pPr>
              <a:lnSpc>
                <a:spcPct val="100000"/>
              </a:lnSpc>
            </a:pPr>
            <a:endParaRPr sz="2063" dirty="0">
              <a:latin typeface="Carlito"/>
              <a:cs typeface="Carlito"/>
            </a:endParaRPr>
          </a:p>
          <a:p>
            <a:pPr marL="862013"/>
            <a:r>
              <a:rPr sz="1500" spc="-4" dirty="0">
                <a:latin typeface="Carlito"/>
                <a:cs typeface="Carlito"/>
              </a:rPr>
              <a:t>Mean of sum of </a:t>
            </a:r>
            <a:r>
              <a:rPr sz="1500" spc="-8" dirty="0">
                <a:latin typeface="Carlito"/>
                <a:cs typeface="Carlito"/>
              </a:rPr>
              <a:t>square</a:t>
            </a:r>
            <a:r>
              <a:rPr sz="1500" spc="-19" dirty="0">
                <a:latin typeface="Carlito"/>
                <a:cs typeface="Carlito"/>
              </a:rPr>
              <a:t> </a:t>
            </a:r>
            <a:r>
              <a:rPr sz="1500" spc="-8" dirty="0">
                <a:latin typeface="Carlito"/>
                <a:cs typeface="Carlito"/>
              </a:rPr>
              <a:t>error</a:t>
            </a:r>
            <a:endParaRPr sz="1500" dirty="0">
              <a:latin typeface="Carlito"/>
              <a:cs typeface="Carlito"/>
            </a:endParaRPr>
          </a:p>
          <a:p>
            <a:pPr>
              <a:spcBef>
                <a:spcPts val="11"/>
              </a:spcBef>
            </a:pPr>
            <a:endParaRPr sz="1875" dirty="0">
              <a:latin typeface="Carlito"/>
              <a:cs typeface="Carlito"/>
            </a:endParaRPr>
          </a:p>
        </p:txBody>
      </p:sp>
      <p:sp>
        <p:nvSpPr>
          <p:cNvPr id="6" name="object 6"/>
          <p:cNvSpPr/>
          <p:nvPr/>
        </p:nvSpPr>
        <p:spPr>
          <a:xfrm>
            <a:off x="8153400" y="228599"/>
            <a:ext cx="634745" cy="601071"/>
          </a:xfrm>
          <a:prstGeom prst="rect">
            <a:avLst/>
          </a:prstGeom>
          <a:blipFill>
            <a:blip r:embed="rId2" cstate="print"/>
            <a:stretch>
              <a:fillRect/>
            </a:stretch>
          </a:blipFill>
        </p:spPr>
        <p:txBody>
          <a:bodyPr wrap="square" lIns="0" tIns="0" rIns="0" bIns="0" rtlCol="0"/>
          <a:lstStyle/>
          <a:p>
            <a:endParaRPr sz="1350"/>
          </a:p>
        </p:txBody>
      </p:sp>
      <p:graphicFrame>
        <p:nvGraphicFramePr>
          <p:cNvPr id="7" name="object 7"/>
          <p:cNvGraphicFramePr>
            <a:graphicFrameLocks noGrp="1"/>
          </p:cNvGraphicFramePr>
          <p:nvPr>
            <p:extLst>
              <p:ext uri="{D42A27DB-BD31-4B8C-83A1-F6EECF244321}">
                <p14:modId xmlns:p14="http://schemas.microsoft.com/office/powerpoint/2010/main" val="726976172"/>
              </p:ext>
            </p:extLst>
          </p:nvPr>
        </p:nvGraphicFramePr>
        <p:xfrm>
          <a:off x="5323522" y="4343400"/>
          <a:ext cx="2677478" cy="1828799"/>
        </p:xfrm>
        <a:graphic>
          <a:graphicData uri="http://schemas.openxmlformats.org/drawingml/2006/table">
            <a:tbl>
              <a:tblPr firstRow="1" bandRow="1">
                <a:tableStyleId>{2D5ABB26-0587-4C30-8999-92F81FD0307C}</a:tableStyleId>
              </a:tblPr>
              <a:tblGrid>
                <a:gridCol w="1314231">
                  <a:extLst>
                    <a:ext uri="{9D8B030D-6E8A-4147-A177-3AD203B41FA5}">
                      <a16:colId xmlns:a16="http://schemas.microsoft.com/office/drawing/2014/main" val="20000"/>
                    </a:ext>
                  </a:extLst>
                </a:gridCol>
                <a:gridCol w="1363247">
                  <a:extLst>
                    <a:ext uri="{9D8B030D-6E8A-4147-A177-3AD203B41FA5}">
                      <a16:colId xmlns:a16="http://schemas.microsoft.com/office/drawing/2014/main" val="20001"/>
                    </a:ext>
                  </a:extLst>
                </a:gridCol>
              </a:tblGrid>
              <a:tr h="457200">
                <a:tc>
                  <a:txBody>
                    <a:bodyPr/>
                    <a:lstStyle/>
                    <a:p>
                      <a:pPr marL="91440">
                        <a:lnSpc>
                          <a:spcPct val="100000"/>
                        </a:lnSpc>
                        <a:spcBef>
                          <a:spcPts val="259"/>
                        </a:spcBef>
                      </a:pPr>
                      <a:r>
                        <a:rPr sz="1400" spc="-5" dirty="0">
                          <a:latin typeface="Carlito"/>
                          <a:cs typeface="Carlito"/>
                        </a:rPr>
                        <a:t>MSE</a:t>
                      </a:r>
                      <a:endParaRPr sz="1400">
                        <a:latin typeface="Carlito"/>
                        <a:cs typeface="Carlito"/>
                      </a:endParaRPr>
                    </a:p>
                  </a:txBody>
                  <a:tcPr marL="0" marR="0" marT="24764"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95885">
                        <a:lnSpc>
                          <a:spcPct val="100000"/>
                        </a:lnSpc>
                        <a:spcBef>
                          <a:spcPts val="259"/>
                        </a:spcBef>
                      </a:pPr>
                      <a:r>
                        <a:rPr lang="en-IN" sz="1400" b="0" i="0" dirty="0">
                          <a:solidFill>
                            <a:schemeClr val="tx1"/>
                          </a:solidFill>
                          <a:effectLst/>
                          <a:latin typeface="+mn-lt"/>
                          <a:ea typeface="+mn-ea"/>
                          <a:cs typeface="+mn-cs"/>
                        </a:rPr>
                        <a:t>72764.0061 </a:t>
                      </a:r>
                      <a:endParaRPr sz="1400" dirty="0">
                        <a:latin typeface="Carlito"/>
                        <a:cs typeface="Carlito"/>
                      </a:endParaRPr>
                    </a:p>
                  </a:txBody>
                  <a:tcPr marL="0" marR="0" marT="24764"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0"/>
                  </a:ext>
                </a:extLst>
              </a:tr>
              <a:tr h="457200">
                <a:tc>
                  <a:txBody>
                    <a:bodyPr/>
                    <a:lstStyle/>
                    <a:p>
                      <a:pPr marL="91440">
                        <a:lnSpc>
                          <a:spcPct val="100000"/>
                        </a:lnSpc>
                        <a:spcBef>
                          <a:spcPts val="260"/>
                        </a:spcBef>
                      </a:pPr>
                      <a:r>
                        <a:rPr sz="1400" spc="-5" dirty="0">
                          <a:latin typeface="Carlito"/>
                          <a:cs typeface="Carlito"/>
                        </a:rPr>
                        <a:t>RMSE</a:t>
                      </a:r>
                      <a:endParaRPr sz="140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tcPr>
                </a:tc>
                <a:tc>
                  <a:txBody>
                    <a:bodyPr/>
                    <a:lstStyle/>
                    <a:p>
                      <a:pPr marL="95885">
                        <a:lnSpc>
                          <a:spcPct val="100000"/>
                        </a:lnSpc>
                        <a:spcBef>
                          <a:spcPts val="260"/>
                        </a:spcBef>
                      </a:pPr>
                      <a:r>
                        <a:rPr lang="en-IN" sz="1400" b="0" i="0" dirty="0">
                          <a:solidFill>
                            <a:schemeClr val="tx1"/>
                          </a:solidFill>
                          <a:effectLst/>
                          <a:latin typeface="+mn-lt"/>
                          <a:ea typeface="+mn-ea"/>
                          <a:cs typeface="+mn-cs"/>
                        </a:rPr>
                        <a:t>269.748041</a:t>
                      </a:r>
                      <a:endParaRPr sz="1400" dirty="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tcPr>
                </a:tc>
                <a:extLst>
                  <a:ext uri="{0D108BD9-81ED-4DB2-BD59-A6C34878D82A}">
                    <a16:rowId xmlns:a16="http://schemas.microsoft.com/office/drawing/2014/main" val="10001"/>
                  </a:ext>
                </a:extLst>
              </a:tr>
              <a:tr h="457199">
                <a:tc>
                  <a:txBody>
                    <a:bodyPr/>
                    <a:lstStyle/>
                    <a:p>
                      <a:pPr marL="91440">
                        <a:lnSpc>
                          <a:spcPct val="100000"/>
                        </a:lnSpc>
                        <a:spcBef>
                          <a:spcPts val="259"/>
                        </a:spcBef>
                      </a:pPr>
                      <a:r>
                        <a:rPr sz="1400" spc="-5" dirty="0">
                          <a:latin typeface="Carlito"/>
                          <a:cs typeface="Carlito"/>
                        </a:rPr>
                        <a:t>R2</a:t>
                      </a:r>
                      <a:endParaRPr sz="1400">
                        <a:latin typeface="Carlito"/>
                        <a:cs typeface="Carlito"/>
                      </a:endParaRPr>
                    </a:p>
                  </a:txBody>
                  <a:tcPr marL="0" marR="0" marT="24764"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95885">
                        <a:lnSpc>
                          <a:spcPct val="100000"/>
                        </a:lnSpc>
                        <a:spcBef>
                          <a:spcPts val="259"/>
                        </a:spcBef>
                      </a:pPr>
                      <a:r>
                        <a:rPr lang="en-IN" sz="1400" b="0" i="0" dirty="0">
                          <a:solidFill>
                            <a:schemeClr val="tx1"/>
                          </a:solidFill>
                          <a:effectLst/>
                          <a:latin typeface="+mn-lt"/>
                          <a:ea typeface="+mn-ea"/>
                          <a:cs typeface="+mn-cs"/>
                        </a:rPr>
                        <a:t>0.484766</a:t>
                      </a:r>
                      <a:endParaRPr sz="1400" dirty="0">
                        <a:latin typeface="Carlito"/>
                        <a:cs typeface="Carlito"/>
                      </a:endParaRPr>
                    </a:p>
                  </a:txBody>
                  <a:tcPr marL="0" marR="0" marT="24764"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2"/>
                  </a:ext>
                </a:extLst>
              </a:tr>
              <a:tr h="457200">
                <a:tc>
                  <a:txBody>
                    <a:bodyPr/>
                    <a:lstStyle/>
                    <a:p>
                      <a:pPr marL="91440">
                        <a:lnSpc>
                          <a:spcPct val="100000"/>
                        </a:lnSpc>
                        <a:spcBef>
                          <a:spcPts val="260"/>
                        </a:spcBef>
                      </a:pPr>
                      <a:r>
                        <a:rPr sz="1400" spc="-10" dirty="0">
                          <a:latin typeface="Carlito"/>
                          <a:cs typeface="Carlito"/>
                        </a:rPr>
                        <a:t>Adjusted_R2</a:t>
                      </a:r>
                      <a:endParaRPr sz="1400" dirty="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tcPr>
                </a:tc>
                <a:tc>
                  <a:txBody>
                    <a:bodyPr/>
                    <a:lstStyle/>
                    <a:p>
                      <a:pPr marL="95885">
                        <a:lnSpc>
                          <a:spcPct val="100000"/>
                        </a:lnSpc>
                        <a:spcBef>
                          <a:spcPts val="260"/>
                        </a:spcBef>
                      </a:pPr>
                      <a:r>
                        <a:rPr lang="en-IN" sz="1400" b="0" i="0" dirty="0">
                          <a:solidFill>
                            <a:schemeClr val="tx1"/>
                          </a:solidFill>
                          <a:effectLst/>
                          <a:latin typeface="+mn-lt"/>
                          <a:ea typeface="+mn-ea"/>
                          <a:cs typeface="+mn-cs"/>
                        </a:rPr>
                        <a:t>0.484758</a:t>
                      </a:r>
                      <a:endParaRPr sz="1400" dirty="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tcPr>
                </a:tc>
                <a:extLst>
                  <a:ext uri="{0D108BD9-81ED-4DB2-BD59-A6C34878D82A}">
                    <a16:rowId xmlns:a16="http://schemas.microsoft.com/office/drawing/2014/main" val="10003"/>
                  </a:ext>
                </a:extLst>
              </a:tr>
            </a:tbl>
          </a:graphicData>
        </a:graphic>
      </p:graphicFrame>
      <p:sp>
        <p:nvSpPr>
          <p:cNvPr id="8" name="object 8"/>
          <p:cNvSpPr/>
          <p:nvPr/>
        </p:nvSpPr>
        <p:spPr>
          <a:xfrm>
            <a:off x="4770884" y="1371600"/>
            <a:ext cx="3458715" cy="2686433"/>
          </a:xfrm>
          <a:prstGeom prst="rect">
            <a:avLst/>
          </a:prstGeom>
          <a:blipFill>
            <a:blip r:embed="rId3" cstate="print"/>
            <a:stretch>
              <a:fillRect/>
            </a:stretch>
          </a:blipFill>
        </p:spPr>
        <p:txBody>
          <a:bodyPr wrap="square" lIns="0" tIns="0" rIns="0" bIns="0" rtlCol="0"/>
          <a:lstStyle/>
          <a:p>
            <a:endParaRPr sz="1350"/>
          </a:p>
        </p:txBody>
      </p:sp>
      <p:pic>
        <p:nvPicPr>
          <p:cNvPr id="10" name="Picture 9" descr="Text&#10;&#10;Description automatically generated with low confidence">
            <a:extLst>
              <a:ext uri="{FF2B5EF4-FFF2-40B4-BE49-F238E27FC236}">
                <a16:creationId xmlns:a16="http://schemas.microsoft.com/office/drawing/2014/main" id="{16E79849-DD20-3C23-2D58-A9DD16EEF8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401" y="3883279"/>
            <a:ext cx="3124912" cy="990826"/>
          </a:xfrm>
          <a:prstGeom prst="rect">
            <a:avLst/>
          </a:prstGeom>
        </p:spPr>
      </p:pic>
      <p:sp>
        <p:nvSpPr>
          <p:cNvPr id="11" name="TextBox 10">
            <a:extLst>
              <a:ext uri="{FF2B5EF4-FFF2-40B4-BE49-F238E27FC236}">
                <a16:creationId xmlns:a16="http://schemas.microsoft.com/office/drawing/2014/main" id="{A6D02D61-F623-7FA1-28BE-460E673D7CCE}"/>
              </a:ext>
            </a:extLst>
          </p:cNvPr>
          <p:cNvSpPr txBox="1"/>
          <p:nvPr/>
        </p:nvSpPr>
        <p:spPr>
          <a:xfrm>
            <a:off x="307942" y="4867035"/>
            <a:ext cx="4038600" cy="1754326"/>
          </a:xfrm>
          <a:prstGeom prst="rect">
            <a:avLst/>
          </a:prstGeom>
          <a:noFill/>
        </p:spPr>
        <p:txBody>
          <a:bodyPr wrap="square" rtlCol="0">
            <a:spAutoFit/>
          </a:bodyPr>
          <a:lstStyle/>
          <a:p>
            <a:pPr algn="l"/>
            <a:r>
              <a:rPr lang="en-US" b="0" i="0" dirty="0">
                <a:solidFill>
                  <a:srgbClr val="767673"/>
                </a:solidFill>
                <a:effectLst/>
                <a:latin typeface="droid sans"/>
              </a:rPr>
              <a:t>Where:</a:t>
            </a:r>
          </a:p>
          <a:p>
            <a:pPr algn="l">
              <a:buFont typeface="Arial" panose="020B0604020202020204" pitchFamily="34" charset="0"/>
              <a:buChar char="•"/>
            </a:pPr>
            <a:r>
              <a:rPr lang="en-US" b="0" i="0" dirty="0" err="1">
                <a:solidFill>
                  <a:srgbClr val="767673"/>
                </a:solidFill>
                <a:effectLst/>
                <a:latin typeface="droid sans"/>
              </a:rPr>
              <a:t>y</a:t>
            </a:r>
            <a:r>
              <a:rPr lang="en-US" b="0" i="0" baseline="-25000" dirty="0" err="1">
                <a:solidFill>
                  <a:srgbClr val="767673"/>
                </a:solidFill>
                <a:effectLst/>
                <a:latin typeface="droid sans"/>
              </a:rPr>
              <a:t>i</a:t>
            </a:r>
            <a:r>
              <a:rPr lang="en-US" b="0" i="0" dirty="0">
                <a:solidFill>
                  <a:srgbClr val="767673"/>
                </a:solidFill>
                <a:effectLst/>
                <a:latin typeface="droid sans"/>
              </a:rPr>
              <a:t> is the </a:t>
            </a:r>
            <a:r>
              <a:rPr lang="en-US" b="0" i="0" dirty="0" err="1">
                <a:solidFill>
                  <a:srgbClr val="767673"/>
                </a:solidFill>
                <a:effectLst/>
                <a:latin typeface="droid sans"/>
              </a:rPr>
              <a:t>i</a:t>
            </a:r>
            <a:r>
              <a:rPr lang="en-US" b="0" i="0" baseline="30000" dirty="0" err="1">
                <a:solidFill>
                  <a:srgbClr val="767673"/>
                </a:solidFill>
                <a:effectLst/>
                <a:latin typeface="droid sans"/>
              </a:rPr>
              <a:t>th</a:t>
            </a:r>
            <a:r>
              <a:rPr lang="en-US" b="0" i="0" dirty="0">
                <a:solidFill>
                  <a:srgbClr val="767673"/>
                </a:solidFill>
                <a:effectLst/>
                <a:latin typeface="droid sans"/>
              </a:rPr>
              <a:t> observed value.</a:t>
            </a:r>
          </a:p>
          <a:p>
            <a:pPr algn="l">
              <a:buFont typeface="Arial" panose="020B0604020202020204" pitchFamily="34" charset="0"/>
              <a:buChar char="•"/>
            </a:pPr>
            <a:r>
              <a:rPr lang="en-US" b="0" i="0" dirty="0" err="1">
                <a:solidFill>
                  <a:srgbClr val="767673"/>
                </a:solidFill>
                <a:effectLst/>
                <a:latin typeface="droid sans"/>
              </a:rPr>
              <a:t>ŷ</a:t>
            </a:r>
            <a:r>
              <a:rPr lang="en-US" b="0" i="0" baseline="-25000" dirty="0" err="1">
                <a:solidFill>
                  <a:srgbClr val="767673"/>
                </a:solidFill>
                <a:effectLst/>
                <a:latin typeface="droid sans"/>
              </a:rPr>
              <a:t>i</a:t>
            </a:r>
            <a:r>
              <a:rPr lang="en-US" b="0" i="0" dirty="0">
                <a:solidFill>
                  <a:srgbClr val="767673"/>
                </a:solidFill>
                <a:effectLst/>
                <a:latin typeface="droid sans"/>
              </a:rPr>
              <a:t> is the corresponding predicted value.</a:t>
            </a:r>
          </a:p>
          <a:p>
            <a:pPr algn="l">
              <a:buFont typeface="Arial" panose="020B0604020202020204" pitchFamily="34" charset="0"/>
              <a:buChar char="•"/>
            </a:pPr>
            <a:r>
              <a:rPr lang="en-US" b="0" i="0" dirty="0">
                <a:solidFill>
                  <a:srgbClr val="767673"/>
                </a:solidFill>
                <a:effectLst/>
                <a:latin typeface="droid sans"/>
              </a:rPr>
              <a:t>n = the number of observations.</a:t>
            </a:r>
          </a:p>
          <a:p>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84596" y="413238"/>
            <a:ext cx="4174808" cy="522923"/>
          </a:xfrm>
          <a:prstGeom prst="rect">
            <a:avLst/>
          </a:prstGeom>
        </p:spPr>
        <p:txBody>
          <a:bodyPr vert="horz" wrap="square" lIns="0" tIns="10001" rIns="0" bIns="0" rtlCol="0">
            <a:spAutoFit/>
          </a:bodyPr>
          <a:lstStyle/>
          <a:p>
            <a:pPr marL="9525">
              <a:spcBef>
                <a:spcPts val="79"/>
              </a:spcBef>
            </a:pPr>
            <a:r>
              <a:rPr spc="-8" dirty="0"/>
              <a:t>Homoscedasticity</a:t>
            </a:r>
            <a:r>
              <a:rPr spc="-11" dirty="0"/>
              <a:t> </a:t>
            </a:r>
            <a:r>
              <a:rPr spc="-4" dirty="0"/>
              <a:t>check</a:t>
            </a:r>
          </a:p>
        </p:txBody>
      </p:sp>
      <p:sp>
        <p:nvSpPr>
          <p:cNvPr id="4" name="object 4"/>
          <p:cNvSpPr/>
          <p:nvPr/>
        </p:nvSpPr>
        <p:spPr>
          <a:xfrm>
            <a:off x="8305800" y="228600"/>
            <a:ext cx="634745" cy="609600"/>
          </a:xfrm>
          <a:prstGeom prst="rect">
            <a:avLst/>
          </a:prstGeom>
          <a:blipFill>
            <a:blip r:embed="rId2" cstate="print"/>
            <a:stretch>
              <a:fillRect/>
            </a:stretch>
          </a:blipFill>
        </p:spPr>
        <p:txBody>
          <a:bodyPr wrap="square" lIns="0" tIns="0" rIns="0" bIns="0" rtlCol="0"/>
          <a:lstStyle/>
          <a:p>
            <a:endParaRPr sz="1350"/>
          </a:p>
        </p:txBody>
      </p:sp>
      <p:pic>
        <p:nvPicPr>
          <p:cNvPr id="6" name="Picture 5">
            <a:extLst>
              <a:ext uri="{FF2B5EF4-FFF2-40B4-BE49-F238E27FC236}">
                <a16:creationId xmlns:a16="http://schemas.microsoft.com/office/drawing/2014/main" id="{1B53E6B5-3E3F-BB4A-1377-AF7D95E26561}"/>
              </a:ext>
            </a:extLst>
          </p:cNvPr>
          <p:cNvPicPr>
            <a:picLocks noChangeAspect="1"/>
          </p:cNvPicPr>
          <p:nvPr/>
        </p:nvPicPr>
        <p:blipFill>
          <a:blip r:embed="rId3"/>
          <a:stretch>
            <a:fillRect/>
          </a:stretch>
        </p:blipFill>
        <p:spPr>
          <a:xfrm>
            <a:off x="685800" y="1219200"/>
            <a:ext cx="7512436" cy="464208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64352" y="304800"/>
            <a:ext cx="2195274" cy="625652"/>
          </a:xfrm>
          <a:prstGeom prst="rect">
            <a:avLst/>
          </a:prstGeom>
        </p:spPr>
        <p:txBody>
          <a:bodyPr vert="horz" wrap="square" lIns="0" tIns="10001" rIns="0" bIns="0" rtlCol="0">
            <a:spAutoFit/>
          </a:bodyPr>
          <a:lstStyle/>
          <a:p>
            <a:pPr marL="9525">
              <a:spcBef>
                <a:spcPts val="79"/>
              </a:spcBef>
            </a:pPr>
            <a:r>
              <a:rPr lang="en-IN" sz="4000" spc="-127" dirty="0" err="1"/>
              <a:t>X</a:t>
            </a:r>
            <a:r>
              <a:rPr lang="en-IN" sz="4000" spc="-4" dirty="0" err="1"/>
              <a:t>GBoo</a:t>
            </a:r>
            <a:r>
              <a:rPr lang="en-IN" sz="4000" spc="-41" dirty="0" err="1"/>
              <a:t>s</a:t>
            </a:r>
            <a:r>
              <a:rPr lang="en-IN" sz="4000" dirty="0" err="1"/>
              <a:t>t</a:t>
            </a:r>
            <a:endParaRPr sz="4000" dirty="0"/>
          </a:p>
        </p:txBody>
      </p:sp>
      <p:sp>
        <p:nvSpPr>
          <p:cNvPr id="3" name="object 3"/>
          <p:cNvSpPr txBox="1"/>
          <p:nvPr/>
        </p:nvSpPr>
        <p:spPr>
          <a:xfrm>
            <a:off x="457200" y="930452"/>
            <a:ext cx="4179754" cy="5497980"/>
          </a:xfrm>
          <a:prstGeom prst="rect">
            <a:avLst/>
          </a:prstGeom>
        </p:spPr>
        <p:txBody>
          <a:bodyPr vert="horz" wrap="square" lIns="0" tIns="29528" rIns="0" bIns="0" rtlCol="0">
            <a:spAutoFit/>
          </a:bodyPr>
          <a:lstStyle/>
          <a:p>
            <a:pPr marL="266700" marR="309563" indent="-257175" algn="just">
              <a:spcBef>
                <a:spcPts val="233"/>
              </a:spcBef>
              <a:buFont typeface="Arial"/>
              <a:buChar char="•"/>
              <a:tabLst>
                <a:tab pos="266224" algn="l"/>
                <a:tab pos="266700" algn="l"/>
              </a:tabLst>
            </a:pPr>
            <a:r>
              <a:rPr spc="-11" dirty="0">
                <a:latin typeface="Carlito"/>
                <a:cs typeface="Carlito"/>
              </a:rPr>
              <a:t>XGBoost </a:t>
            </a:r>
            <a:r>
              <a:rPr spc="-4" dirty="0">
                <a:latin typeface="Carlito"/>
                <a:cs typeface="Carlito"/>
              </a:rPr>
              <a:t>comes under </a:t>
            </a:r>
            <a:r>
              <a:rPr spc="-8" dirty="0">
                <a:latin typeface="Carlito"/>
                <a:cs typeface="Carlito"/>
              </a:rPr>
              <a:t>boosting </a:t>
            </a:r>
            <a:r>
              <a:rPr spc="-4" dirty="0">
                <a:latin typeface="Carlito"/>
                <a:cs typeface="Carlito"/>
              </a:rPr>
              <a:t>and is  </a:t>
            </a:r>
            <a:r>
              <a:rPr spc="-8" dirty="0">
                <a:latin typeface="Carlito"/>
                <a:cs typeface="Carlito"/>
              </a:rPr>
              <a:t>known </a:t>
            </a:r>
            <a:r>
              <a:rPr spc="-4" dirty="0">
                <a:latin typeface="Carlito"/>
                <a:cs typeface="Carlito"/>
              </a:rPr>
              <a:t>as </a:t>
            </a:r>
            <a:r>
              <a:rPr spc="-11" dirty="0">
                <a:latin typeface="Carlito"/>
                <a:cs typeface="Carlito"/>
              </a:rPr>
              <a:t>extra </a:t>
            </a:r>
            <a:r>
              <a:rPr spc="-8" dirty="0">
                <a:latin typeface="Carlito"/>
                <a:cs typeface="Carlito"/>
              </a:rPr>
              <a:t>gradient </a:t>
            </a:r>
            <a:r>
              <a:rPr spc="-4" dirty="0">
                <a:latin typeface="Carlito"/>
                <a:cs typeface="Carlito"/>
              </a:rPr>
              <a:t>boosting.</a:t>
            </a:r>
            <a:endParaRPr dirty="0">
              <a:latin typeface="Carlito"/>
              <a:cs typeface="Carlito"/>
            </a:endParaRPr>
          </a:p>
          <a:p>
            <a:pPr marL="266700" marR="3810" indent="-257175" algn="just">
              <a:spcBef>
                <a:spcPts val="278"/>
              </a:spcBef>
              <a:buFont typeface="Arial"/>
              <a:buChar char="•"/>
              <a:tabLst>
                <a:tab pos="266224" algn="l"/>
                <a:tab pos="266700" algn="l"/>
              </a:tabLst>
            </a:pPr>
            <a:r>
              <a:rPr spc="-4" dirty="0">
                <a:latin typeface="Carlito"/>
                <a:cs typeface="Carlito"/>
              </a:rPr>
              <a:t>GBM </a:t>
            </a:r>
            <a:r>
              <a:rPr spc="-11" dirty="0">
                <a:latin typeface="Carlito"/>
                <a:cs typeface="Carlito"/>
              </a:rPr>
              <a:t>first </a:t>
            </a:r>
            <a:r>
              <a:rPr spc="-8" dirty="0">
                <a:latin typeface="Carlito"/>
                <a:cs typeface="Carlito"/>
              </a:rPr>
              <a:t>calculates </a:t>
            </a:r>
            <a:r>
              <a:rPr spc="-4" dirty="0">
                <a:latin typeface="Carlito"/>
                <a:cs typeface="Carlito"/>
              </a:rPr>
              <a:t>the model using X and  Y then </a:t>
            </a:r>
            <a:r>
              <a:rPr spc="-8" dirty="0">
                <a:latin typeface="Carlito"/>
                <a:cs typeface="Carlito"/>
              </a:rPr>
              <a:t>after </a:t>
            </a:r>
            <a:r>
              <a:rPr spc="-4" dirty="0">
                <a:latin typeface="Carlito"/>
                <a:cs typeface="Carlito"/>
              </a:rPr>
              <a:t>the </a:t>
            </a:r>
            <a:r>
              <a:rPr spc="-8" dirty="0">
                <a:latin typeface="Carlito"/>
                <a:cs typeface="Carlito"/>
              </a:rPr>
              <a:t>prediction </a:t>
            </a:r>
            <a:r>
              <a:rPr spc="-4" dirty="0">
                <a:latin typeface="Carlito"/>
                <a:cs typeface="Carlito"/>
              </a:rPr>
              <a:t>is</a:t>
            </a:r>
            <a:r>
              <a:rPr spc="15" dirty="0">
                <a:latin typeface="Carlito"/>
                <a:cs typeface="Carlito"/>
              </a:rPr>
              <a:t> </a:t>
            </a:r>
            <a:r>
              <a:rPr spc="-8" dirty="0">
                <a:latin typeface="Carlito"/>
                <a:cs typeface="Carlito"/>
              </a:rPr>
              <a:t>obtain.</a:t>
            </a:r>
            <a:endParaRPr dirty="0">
              <a:latin typeface="Carlito"/>
              <a:cs typeface="Carlito"/>
            </a:endParaRPr>
          </a:p>
          <a:p>
            <a:pPr marL="266700" marR="31433" indent="-257175" algn="just">
              <a:spcBef>
                <a:spcPts val="278"/>
              </a:spcBef>
              <a:buFont typeface="Arial"/>
              <a:buChar char="•"/>
              <a:tabLst>
                <a:tab pos="266224" algn="l"/>
                <a:tab pos="266700" algn="l"/>
              </a:tabLst>
            </a:pPr>
            <a:r>
              <a:rPr spc="-4" dirty="0">
                <a:latin typeface="Carlito"/>
                <a:cs typeface="Carlito"/>
              </a:rPr>
              <a:t>It will </a:t>
            </a:r>
            <a:r>
              <a:rPr spc="-8" dirty="0">
                <a:latin typeface="Carlito"/>
                <a:cs typeface="Carlito"/>
              </a:rPr>
              <a:t>again calculates </a:t>
            </a:r>
            <a:r>
              <a:rPr spc="-4" dirty="0">
                <a:latin typeface="Carlito"/>
                <a:cs typeface="Carlito"/>
              </a:rPr>
              <a:t>the model based on  </a:t>
            </a:r>
            <a:r>
              <a:rPr spc="-8" dirty="0">
                <a:latin typeface="Carlito"/>
                <a:cs typeface="Carlito"/>
              </a:rPr>
              <a:t>residual </a:t>
            </a:r>
            <a:r>
              <a:rPr spc="-4" dirty="0">
                <a:latin typeface="Carlito"/>
                <a:cs typeface="Carlito"/>
              </a:rPr>
              <a:t>of </a:t>
            </a:r>
            <a:r>
              <a:rPr spc="-8" dirty="0">
                <a:latin typeface="Carlito"/>
                <a:cs typeface="Carlito"/>
              </a:rPr>
              <a:t>previous</a:t>
            </a:r>
            <a:r>
              <a:rPr dirty="0">
                <a:latin typeface="Carlito"/>
                <a:cs typeface="Carlito"/>
              </a:rPr>
              <a:t> </a:t>
            </a:r>
            <a:r>
              <a:rPr spc="-4" dirty="0">
                <a:latin typeface="Carlito"/>
                <a:cs typeface="Carlito"/>
              </a:rPr>
              <a:t>model</a:t>
            </a:r>
            <a:endParaRPr dirty="0">
              <a:latin typeface="Carlito"/>
              <a:cs typeface="Carlito"/>
            </a:endParaRPr>
          </a:p>
          <a:p>
            <a:pPr marL="266700" marR="100965" indent="-257175" algn="just">
              <a:spcBef>
                <a:spcPts val="278"/>
              </a:spcBef>
              <a:buFont typeface="Arial"/>
              <a:buChar char="•"/>
              <a:tabLst>
                <a:tab pos="266700" algn="l"/>
              </a:tabLst>
            </a:pPr>
            <a:r>
              <a:rPr spc="-4" dirty="0">
                <a:latin typeface="Carlito"/>
                <a:cs typeface="Carlito"/>
              </a:rPr>
              <a:t>loss function will </a:t>
            </a:r>
            <a:r>
              <a:rPr spc="-8" dirty="0">
                <a:latin typeface="Carlito"/>
                <a:cs typeface="Carlito"/>
              </a:rPr>
              <a:t>give more </a:t>
            </a:r>
            <a:r>
              <a:rPr spc="-11" dirty="0">
                <a:latin typeface="Carlito"/>
                <a:cs typeface="Carlito"/>
              </a:rPr>
              <a:t>weightage to  </a:t>
            </a:r>
            <a:r>
              <a:rPr spc="-8" dirty="0">
                <a:latin typeface="Carlito"/>
                <a:cs typeface="Carlito"/>
              </a:rPr>
              <a:t>error </a:t>
            </a:r>
            <a:r>
              <a:rPr spc="-4" dirty="0">
                <a:latin typeface="Carlito"/>
                <a:cs typeface="Carlito"/>
              </a:rPr>
              <a:t>of </a:t>
            </a:r>
            <a:r>
              <a:rPr spc="-8" dirty="0">
                <a:latin typeface="Carlito"/>
                <a:cs typeface="Carlito"/>
              </a:rPr>
              <a:t>previous </a:t>
            </a:r>
            <a:r>
              <a:rPr spc="-4" dirty="0">
                <a:latin typeface="Carlito"/>
                <a:cs typeface="Carlito"/>
              </a:rPr>
              <a:t>model. and this </a:t>
            </a:r>
            <a:r>
              <a:rPr spc="-8" dirty="0">
                <a:latin typeface="Carlito"/>
                <a:cs typeface="Carlito"/>
              </a:rPr>
              <a:t>process  continuous until </a:t>
            </a:r>
            <a:r>
              <a:rPr spc="-4" dirty="0">
                <a:latin typeface="Carlito"/>
                <a:cs typeface="Carlito"/>
              </a:rPr>
              <a:t>MSE </a:t>
            </a:r>
            <a:r>
              <a:rPr spc="-8" dirty="0">
                <a:latin typeface="Carlito"/>
                <a:cs typeface="Carlito"/>
              </a:rPr>
              <a:t>gets</a:t>
            </a:r>
            <a:r>
              <a:rPr spc="4" dirty="0">
                <a:latin typeface="Carlito"/>
                <a:cs typeface="Carlito"/>
              </a:rPr>
              <a:t> </a:t>
            </a:r>
            <a:r>
              <a:rPr spc="-8" dirty="0">
                <a:latin typeface="Carlito"/>
                <a:cs typeface="Carlito"/>
              </a:rPr>
              <a:t>minimizes.</a:t>
            </a:r>
            <a:endParaRPr dirty="0">
              <a:latin typeface="Carlito"/>
              <a:cs typeface="Carlito"/>
            </a:endParaRPr>
          </a:p>
          <a:p>
            <a:pPr>
              <a:spcBef>
                <a:spcPts val="19"/>
              </a:spcBef>
              <a:buFont typeface="Arial"/>
              <a:buChar char="•"/>
            </a:pPr>
            <a:endParaRPr dirty="0">
              <a:latin typeface="Carlito"/>
              <a:cs typeface="Carlito"/>
            </a:endParaRPr>
          </a:p>
          <a:p>
            <a:pPr marL="247174" marR="111443">
              <a:spcBef>
                <a:spcPts val="4"/>
              </a:spcBef>
            </a:pPr>
            <a:r>
              <a:rPr spc="-11" dirty="0">
                <a:latin typeface="Carlito"/>
                <a:cs typeface="Carlito"/>
              </a:rPr>
              <a:t>XGBoost </a:t>
            </a:r>
            <a:r>
              <a:rPr spc="-4" dirty="0">
                <a:latin typeface="Carlito"/>
                <a:cs typeface="Carlito"/>
              </a:rPr>
              <a:t>is </a:t>
            </a:r>
            <a:r>
              <a:rPr spc="-8" dirty="0">
                <a:latin typeface="Carlito"/>
                <a:cs typeface="Carlito"/>
              </a:rPr>
              <a:t>just </a:t>
            </a:r>
            <a:r>
              <a:rPr spc="-4" dirty="0">
                <a:latin typeface="Carlito"/>
                <a:cs typeface="Carlito"/>
              </a:rPr>
              <a:t>an </a:t>
            </a:r>
            <a:r>
              <a:rPr spc="-8" dirty="0">
                <a:latin typeface="Carlito"/>
                <a:cs typeface="Carlito"/>
              </a:rPr>
              <a:t>extension </a:t>
            </a:r>
            <a:r>
              <a:rPr spc="-4" dirty="0">
                <a:latin typeface="Carlito"/>
                <a:cs typeface="Carlito"/>
              </a:rPr>
              <a:t>of GBM with  </a:t>
            </a:r>
            <a:r>
              <a:rPr spc="-8" dirty="0">
                <a:latin typeface="Carlito"/>
                <a:cs typeface="Carlito"/>
              </a:rPr>
              <a:t>following</a:t>
            </a:r>
            <a:r>
              <a:rPr spc="-4" dirty="0">
                <a:latin typeface="Carlito"/>
                <a:cs typeface="Carlito"/>
              </a:rPr>
              <a:t> </a:t>
            </a:r>
            <a:r>
              <a:rPr spc="-8" dirty="0">
                <a:latin typeface="Carlito"/>
                <a:cs typeface="Carlito"/>
              </a:rPr>
              <a:t>advantages.</a:t>
            </a:r>
            <a:endParaRPr dirty="0">
              <a:latin typeface="Carlito"/>
              <a:cs typeface="Carlito"/>
            </a:endParaRPr>
          </a:p>
          <a:p>
            <a:pPr marL="695325" lvl="1" indent="-393859">
              <a:spcBef>
                <a:spcPts val="113"/>
              </a:spcBef>
              <a:buChar char="•"/>
              <a:tabLst>
                <a:tab pos="694849" algn="l"/>
                <a:tab pos="695325" algn="l"/>
              </a:tabLst>
            </a:pPr>
            <a:r>
              <a:rPr spc="-8" dirty="0">
                <a:latin typeface="Carlito"/>
                <a:cs typeface="Carlito"/>
              </a:rPr>
              <a:t>Regularization</a:t>
            </a:r>
            <a:endParaRPr dirty="0">
              <a:latin typeface="Carlito"/>
              <a:cs typeface="Carlito"/>
            </a:endParaRPr>
          </a:p>
          <a:p>
            <a:pPr marL="695325" lvl="1" indent="-393859">
              <a:spcBef>
                <a:spcPts val="139"/>
              </a:spcBef>
              <a:buChar char="•"/>
              <a:tabLst>
                <a:tab pos="694849" algn="l"/>
                <a:tab pos="695325" algn="l"/>
              </a:tabLst>
            </a:pPr>
            <a:r>
              <a:rPr spc="-11" dirty="0">
                <a:latin typeface="Carlito"/>
                <a:cs typeface="Carlito"/>
              </a:rPr>
              <a:t>Parallel</a:t>
            </a:r>
            <a:r>
              <a:rPr spc="-8" dirty="0">
                <a:latin typeface="Carlito"/>
                <a:cs typeface="Carlito"/>
              </a:rPr>
              <a:t> Processing</a:t>
            </a:r>
            <a:endParaRPr dirty="0">
              <a:latin typeface="Carlito"/>
              <a:cs typeface="Carlito"/>
            </a:endParaRPr>
          </a:p>
          <a:p>
            <a:pPr marL="695325" lvl="1" indent="-393859">
              <a:spcBef>
                <a:spcPts val="139"/>
              </a:spcBef>
              <a:buChar char="•"/>
              <a:tabLst>
                <a:tab pos="694849" algn="l"/>
                <a:tab pos="695325" algn="l"/>
              </a:tabLst>
            </a:pPr>
            <a:r>
              <a:rPr spc="-4" dirty="0">
                <a:latin typeface="Carlito"/>
                <a:cs typeface="Carlito"/>
              </a:rPr>
              <a:t>High </a:t>
            </a:r>
            <a:r>
              <a:rPr spc="-8" dirty="0">
                <a:latin typeface="Carlito"/>
                <a:cs typeface="Carlito"/>
              </a:rPr>
              <a:t>Flexibility</a:t>
            </a:r>
            <a:endParaRPr dirty="0">
              <a:latin typeface="Carlito"/>
              <a:cs typeface="Carlito"/>
            </a:endParaRPr>
          </a:p>
          <a:p>
            <a:pPr marL="695325" lvl="1" indent="-393859">
              <a:spcBef>
                <a:spcPts val="139"/>
              </a:spcBef>
              <a:buChar char="•"/>
              <a:tabLst>
                <a:tab pos="694849" algn="l"/>
                <a:tab pos="695325" algn="l"/>
              </a:tabLst>
            </a:pPr>
            <a:r>
              <a:rPr spc="-4" dirty="0">
                <a:latin typeface="Carlito"/>
                <a:cs typeface="Carlito"/>
              </a:rPr>
              <a:t>Handles Missing </a:t>
            </a:r>
            <a:r>
              <a:rPr spc="-8" dirty="0">
                <a:latin typeface="Carlito"/>
                <a:cs typeface="Carlito"/>
              </a:rPr>
              <a:t>values</a:t>
            </a:r>
            <a:endParaRPr dirty="0">
              <a:latin typeface="Carlito"/>
              <a:cs typeface="Carlito"/>
            </a:endParaRPr>
          </a:p>
          <a:p>
            <a:pPr marL="695325" lvl="1" indent="-393859">
              <a:spcBef>
                <a:spcPts val="139"/>
              </a:spcBef>
              <a:buChar char="•"/>
              <a:tabLst>
                <a:tab pos="694849" algn="l"/>
                <a:tab pos="695325" algn="l"/>
              </a:tabLst>
            </a:pPr>
            <a:r>
              <a:rPr spc="-26" dirty="0">
                <a:latin typeface="Carlito"/>
                <a:cs typeface="Carlito"/>
              </a:rPr>
              <a:t>Tree</a:t>
            </a:r>
            <a:r>
              <a:rPr spc="-8" dirty="0">
                <a:latin typeface="Carlito"/>
                <a:cs typeface="Carlito"/>
              </a:rPr>
              <a:t> </a:t>
            </a:r>
            <a:r>
              <a:rPr spc="-4" dirty="0">
                <a:latin typeface="Carlito"/>
                <a:cs typeface="Carlito"/>
              </a:rPr>
              <a:t>pruning</a:t>
            </a:r>
            <a:endParaRPr dirty="0">
              <a:latin typeface="Carlito"/>
              <a:cs typeface="Carlito"/>
            </a:endParaRPr>
          </a:p>
          <a:p>
            <a:pPr marL="695325" lvl="1" indent="-393859">
              <a:spcBef>
                <a:spcPts val="139"/>
              </a:spcBef>
              <a:buChar char="•"/>
              <a:tabLst>
                <a:tab pos="694849" algn="l"/>
                <a:tab pos="695325" algn="l"/>
              </a:tabLst>
            </a:pPr>
            <a:r>
              <a:rPr spc="-4" dirty="0">
                <a:latin typeface="Carlito"/>
                <a:cs typeface="Carlito"/>
              </a:rPr>
              <a:t>Buitin </a:t>
            </a:r>
            <a:r>
              <a:rPr spc="-8" dirty="0">
                <a:latin typeface="Carlito"/>
                <a:cs typeface="Carlito"/>
              </a:rPr>
              <a:t>cross</a:t>
            </a:r>
            <a:r>
              <a:rPr spc="-4" dirty="0">
                <a:latin typeface="Carlito"/>
                <a:cs typeface="Carlito"/>
              </a:rPr>
              <a:t> </a:t>
            </a:r>
            <a:r>
              <a:rPr spc="-8" dirty="0">
                <a:latin typeface="Carlito"/>
                <a:cs typeface="Carlito"/>
              </a:rPr>
              <a:t>validation</a:t>
            </a:r>
            <a:endParaRPr dirty="0">
              <a:latin typeface="Carlito"/>
              <a:cs typeface="Carlito"/>
            </a:endParaRPr>
          </a:p>
          <a:p>
            <a:pPr marL="695325" lvl="1" indent="-393859">
              <a:spcBef>
                <a:spcPts val="139"/>
              </a:spcBef>
              <a:buChar char="•"/>
              <a:tabLst>
                <a:tab pos="694849" algn="l"/>
                <a:tab pos="695325" algn="l"/>
              </a:tabLst>
            </a:pPr>
            <a:r>
              <a:rPr spc="-4" dirty="0">
                <a:latin typeface="Carlito"/>
                <a:cs typeface="Carlito"/>
              </a:rPr>
              <a:t>Continuous on </a:t>
            </a:r>
            <a:r>
              <a:rPr spc="-8" dirty="0">
                <a:latin typeface="Carlito"/>
                <a:cs typeface="Carlito"/>
              </a:rPr>
              <a:t>existing </a:t>
            </a:r>
            <a:r>
              <a:rPr spc="-4" dirty="0">
                <a:latin typeface="Carlito"/>
                <a:cs typeface="Carlito"/>
              </a:rPr>
              <a:t>model</a:t>
            </a:r>
            <a:endParaRPr dirty="0">
              <a:latin typeface="Carlito"/>
              <a:cs typeface="Carlito"/>
            </a:endParaRPr>
          </a:p>
        </p:txBody>
      </p:sp>
      <p:sp>
        <p:nvSpPr>
          <p:cNvPr id="4" name="object 4"/>
          <p:cNvSpPr/>
          <p:nvPr/>
        </p:nvSpPr>
        <p:spPr>
          <a:xfrm>
            <a:off x="8305800" y="228600"/>
            <a:ext cx="639661" cy="625651"/>
          </a:xfrm>
          <a:prstGeom prst="rect">
            <a:avLst/>
          </a:prstGeom>
          <a:blipFill>
            <a:blip r:embed="rId2" cstate="print"/>
            <a:stretch>
              <a:fillRect/>
            </a:stretch>
          </a:blipFill>
        </p:spPr>
        <p:txBody>
          <a:bodyPr wrap="square" lIns="0" tIns="0" rIns="0" bIns="0" rtlCol="0"/>
          <a:lstStyle/>
          <a:p>
            <a:endParaRPr sz="1350"/>
          </a:p>
        </p:txBody>
      </p:sp>
      <p:graphicFrame>
        <p:nvGraphicFramePr>
          <p:cNvPr id="5" name="object 5"/>
          <p:cNvGraphicFramePr>
            <a:graphicFrameLocks noGrp="1"/>
          </p:cNvGraphicFramePr>
          <p:nvPr>
            <p:extLst>
              <p:ext uri="{D42A27DB-BD31-4B8C-83A1-F6EECF244321}">
                <p14:modId xmlns:p14="http://schemas.microsoft.com/office/powerpoint/2010/main" val="1947636322"/>
              </p:ext>
            </p:extLst>
          </p:nvPr>
        </p:nvGraphicFramePr>
        <p:xfrm>
          <a:off x="5396389" y="4114800"/>
          <a:ext cx="2909411" cy="1798318"/>
        </p:xfrm>
        <a:graphic>
          <a:graphicData uri="http://schemas.openxmlformats.org/drawingml/2006/table">
            <a:tbl>
              <a:tblPr firstRow="1" bandRow="1">
                <a:tableStyleId>{2D5ABB26-0587-4C30-8999-92F81FD0307C}</a:tableStyleId>
              </a:tblPr>
              <a:tblGrid>
                <a:gridCol w="1514650">
                  <a:extLst>
                    <a:ext uri="{9D8B030D-6E8A-4147-A177-3AD203B41FA5}">
                      <a16:colId xmlns:a16="http://schemas.microsoft.com/office/drawing/2014/main" val="20000"/>
                    </a:ext>
                  </a:extLst>
                </a:gridCol>
                <a:gridCol w="1394761">
                  <a:extLst>
                    <a:ext uri="{9D8B030D-6E8A-4147-A177-3AD203B41FA5}">
                      <a16:colId xmlns:a16="http://schemas.microsoft.com/office/drawing/2014/main" val="20001"/>
                    </a:ext>
                  </a:extLst>
                </a:gridCol>
              </a:tblGrid>
              <a:tr h="449580">
                <a:tc>
                  <a:txBody>
                    <a:bodyPr/>
                    <a:lstStyle/>
                    <a:p>
                      <a:pPr marL="90805">
                        <a:lnSpc>
                          <a:spcPct val="100000"/>
                        </a:lnSpc>
                        <a:spcBef>
                          <a:spcPts val="260"/>
                        </a:spcBef>
                      </a:pPr>
                      <a:r>
                        <a:rPr sz="1400" spc="-5" dirty="0">
                          <a:latin typeface="Carlito"/>
                          <a:cs typeface="Carlito"/>
                        </a:rPr>
                        <a:t>MSE</a:t>
                      </a:r>
                      <a:endParaRPr sz="140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201930">
                        <a:lnSpc>
                          <a:spcPct val="100000"/>
                        </a:lnSpc>
                        <a:spcBef>
                          <a:spcPts val="260"/>
                        </a:spcBef>
                      </a:pPr>
                      <a:r>
                        <a:rPr lang="en-IN" sz="1400" b="0" i="0" dirty="0">
                          <a:solidFill>
                            <a:schemeClr val="tx1"/>
                          </a:solidFill>
                          <a:effectLst/>
                          <a:latin typeface="+mn-lt"/>
                          <a:ea typeface="+mn-ea"/>
                          <a:cs typeface="+mn-cs"/>
                        </a:rPr>
                        <a:t>0.001963</a:t>
                      </a:r>
                      <a:endParaRPr sz="1400" dirty="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0"/>
                  </a:ext>
                </a:extLst>
              </a:tr>
              <a:tr h="449580">
                <a:tc>
                  <a:txBody>
                    <a:bodyPr/>
                    <a:lstStyle/>
                    <a:p>
                      <a:pPr marL="90805">
                        <a:lnSpc>
                          <a:spcPct val="100000"/>
                        </a:lnSpc>
                        <a:spcBef>
                          <a:spcPts val="259"/>
                        </a:spcBef>
                      </a:pPr>
                      <a:r>
                        <a:rPr sz="1400" spc="-5" dirty="0">
                          <a:latin typeface="Carlito"/>
                          <a:cs typeface="Carlito"/>
                        </a:rPr>
                        <a:t>RMSE</a:t>
                      </a:r>
                      <a:endParaRPr sz="1400" dirty="0">
                        <a:latin typeface="Carlito"/>
                        <a:cs typeface="Carlito"/>
                      </a:endParaRPr>
                    </a:p>
                  </a:txBody>
                  <a:tcPr marL="0" marR="0" marT="24764" marB="0">
                    <a:lnL w="12700">
                      <a:solidFill>
                        <a:srgbClr val="C0504D"/>
                      </a:solidFill>
                      <a:prstDash val="solid"/>
                    </a:lnL>
                    <a:lnT w="12700">
                      <a:solidFill>
                        <a:srgbClr val="C0504D"/>
                      </a:solidFill>
                      <a:prstDash val="solid"/>
                    </a:lnT>
                    <a:lnB w="12700">
                      <a:solidFill>
                        <a:srgbClr val="C0504D"/>
                      </a:solidFill>
                      <a:prstDash val="solid"/>
                    </a:lnB>
                  </a:tcPr>
                </a:tc>
                <a:tc>
                  <a:txBody>
                    <a:bodyPr/>
                    <a:lstStyle/>
                    <a:p>
                      <a:pPr marL="201930">
                        <a:lnSpc>
                          <a:spcPct val="100000"/>
                        </a:lnSpc>
                        <a:spcBef>
                          <a:spcPts val="259"/>
                        </a:spcBef>
                      </a:pPr>
                      <a:r>
                        <a:rPr lang="en-IN" sz="1400" b="0" i="0" dirty="0">
                          <a:solidFill>
                            <a:schemeClr val="tx1"/>
                          </a:solidFill>
                          <a:effectLst/>
                          <a:latin typeface="+mn-lt"/>
                          <a:ea typeface="+mn-ea"/>
                          <a:cs typeface="+mn-cs"/>
                        </a:rPr>
                        <a:t>0.044311</a:t>
                      </a:r>
                      <a:endParaRPr sz="1400" dirty="0">
                        <a:latin typeface="Carlito"/>
                        <a:cs typeface="Carlito"/>
                      </a:endParaRPr>
                    </a:p>
                  </a:txBody>
                  <a:tcPr marL="0" marR="0" marT="24764" marB="0">
                    <a:lnR w="12700">
                      <a:solidFill>
                        <a:srgbClr val="C0504D"/>
                      </a:solidFill>
                      <a:prstDash val="solid"/>
                    </a:lnR>
                    <a:lnT w="12700">
                      <a:solidFill>
                        <a:srgbClr val="C0504D"/>
                      </a:solidFill>
                      <a:prstDash val="solid"/>
                    </a:lnT>
                    <a:lnB w="12700">
                      <a:solidFill>
                        <a:srgbClr val="C0504D"/>
                      </a:solidFill>
                      <a:prstDash val="solid"/>
                    </a:lnB>
                  </a:tcPr>
                </a:tc>
                <a:extLst>
                  <a:ext uri="{0D108BD9-81ED-4DB2-BD59-A6C34878D82A}">
                    <a16:rowId xmlns:a16="http://schemas.microsoft.com/office/drawing/2014/main" val="10001"/>
                  </a:ext>
                </a:extLst>
              </a:tr>
              <a:tr h="449580">
                <a:tc>
                  <a:txBody>
                    <a:bodyPr/>
                    <a:lstStyle/>
                    <a:p>
                      <a:pPr marL="90805">
                        <a:lnSpc>
                          <a:spcPct val="100000"/>
                        </a:lnSpc>
                        <a:spcBef>
                          <a:spcPts val="260"/>
                        </a:spcBef>
                      </a:pPr>
                      <a:r>
                        <a:rPr sz="1400" spc="-5" dirty="0">
                          <a:latin typeface="Carlito"/>
                          <a:cs typeface="Carlito"/>
                        </a:rPr>
                        <a:t>R2</a:t>
                      </a:r>
                      <a:endParaRPr sz="1400" dirty="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201930">
                        <a:lnSpc>
                          <a:spcPct val="100000"/>
                        </a:lnSpc>
                        <a:spcBef>
                          <a:spcPts val="260"/>
                        </a:spcBef>
                      </a:pPr>
                      <a:r>
                        <a:rPr lang="en-IN" sz="1400" b="0" i="0" dirty="0">
                          <a:solidFill>
                            <a:schemeClr val="tx1"/>
                          </a:solidFill>
                          <a:effectLst/>
                          <a:latin typeface="+mn-lt"/>
                          <a:ea typeface="+mn-ea"/>
                          <a:cs typeface="+mn-cs"/>
                        </a:rPr>
                        <a:t>0.822151</a:t>
                      </a:r>
                      <a:endParaRPr sz="1400" dirty="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2"/>
                  </a:ext>
                </a:extLst>
              </a:tr>
              <a:tr h="449578">
                <a:tc>
                  <a:txBody>
                    <a:bodyPr/>
                    <a:lstStyle/>
                    <a:p>
                      <a:pPr marL="90805">
                        <a:lnSpc>
                          <a:spcPct val="100000"/>
                        </a:lnSpc>
                        <a:spcBef>
                          <a:spcPts val="260"/>
                        </a:spcBef>
                      </a:pPr>
                      <a:r>
                        <a:rPr sz="1400" spc="-10" dirty="0">
                          <a:latin typeface="Carlito"/>
                          <a:cs typeface="Carlito"/>
                        </a:rPr>
                        <a:t>Adjusted_R2</a:t>
                      </a:r>
                      <a:endParaRPr sz="140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tcPr>
                </a:tc>
                <a:tc>
                  <a:txBody>
                    <a:bodyPr/>
                    <a:lstStyle/>
                    <a:p>
                      <a:pPr marL="201930">
                        <a:lnSpc>
                          <a:spcPct val="100000"/>
                        </a:lnSpc>
                        <a:spcBef>
                          <a:spcPts val="260"/>
                        </a:spcBef>
                      </a:pPr>
                      <a:r>
                        <a:rPr sz="1400" spc="-5" dirty="0">
                          <a:latin typeface="Carlito"/>
                          <a:cs typeface="Carlito"/>
                        </a:rPr>
                        <a:t>0.</a:t>
                      </a:r>
                      <a:r>
                        <a:rPr lang="en-IN" sz="1400" spc="-5" dirty="0">
                          <a:latin typeface="Carlito"/>
                          <a:cs typeface="Carlito"/>
                        </a:rPr>
                        <a:t>822109</a:t>
                      </a:r>
                      <a:endParaRPr sz="1400" dirty="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tcPr>
                </a:tc>
                <a:extLst>
                  <a:ext uri="{0D108BD9-81ED-4DB2-BD59-A6C34878D82A}">
                    <a16:rowId xmlns:a16="http://schemas.microsoft.com/office/drawing/2014/main" val="10003"/>
                  </a:ext>
                </a:extLst>
              </a:tr>
            </a:tbl>
          </a:graphicData>
        </a:graphic>
      </p:graphicFrame>
      <p:sp>
        <p:nvSpPr>
          <p:cNvPr id="6" name="object 6"/>
          <p:cNvSpPr/>
          <p:nvPr/>
        </p:nvSpPr>
        <p:spPr>
          <a:xfrm>
            <a:off x="5029200" y="1371600"/>
            <a:ext cx="3404631" cy="2438453"/>
          </a:xfrm>
          <a:prstGeom prst="rect">
            <a:avLst/>
          </a:prstGeom>
          <a:blipFill>
            <a:blip r:embed="rId3" cstate="print"/>
            <a:stretch>
              <a:fillRect/>
            </a:stretch>
          </a:blipFill>
        </p:spPr>
        <p:txBody>
          <a:bodyPr wrap="square" lIns="0" tIns="0" rIns="0" bIns="0" rtlCol="0"/>
          <a:lstStyle/>
          <a:p>
            <a:endParaRPr sz="135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5200" y="528180"/>
            <a:ext cx="2209800" cy="625652"/>
          </a:xfrm>
          <a:prstGeom prst="rect">
            <a:avLst/>
          </a:prstGeom>
        </p:spPr>
        <p:txBody>
          <a:bodyPr vert="horz" wrap="square" lIns="0" tIns="10001" rIns="0" bIns="0" rtlCol="0">
            <a:spAutoFit/>
          </a:bodyPr>
          <a:lstStyle/>
          <a:p>
            <a:pPr marL="9525">
              <a:spcBef>
                <a:spcPts val="79"/>
              </a:spcBef>
            </a:pPr>
            <a:r>
              <a:rPr sz="4000" spc="-8" dirty="0"/>
              <a:t>CONTENT</a:t>
            </a:r>
          </a:p>
        </p:txBody>
      </p:sp>
      <p:sp>
        <p:nvSpPr>
          <p:cNvPr id="3" name="object 3"/>
          <p:cNvSpPr txBox="1"/>
          <p:nvPr/>
        </p:nvSpPr>
        <p:spPr>
          <a:xfrm>
            <a:off x="838200" y="1447801"/>
            <a:ext cx="4698683" cy="4095800"/>
          </a:xfrm>
          <a:prstGeom prst="rect">
            <a:avLst/>
          </a:prstGeom>
        </p:spPr>
        <p:txBody>
          <a:bodyPr vert="horz" wrap="square" lIns="0" tIns="43814" rIns="0" bIns="0" rtlCol="0">
            <a:spAutoFit/>
          </a:bodyPr>
          <a:lstStyle/>
          <a:p>
            <a:pPr marL="266700" indent="-257175">
              <a:lnSpc>
                <a:spcPct val="150000"/>
              </a:lnSpc>
              <a:spcBef>
                <a:spcPts val="344"/>
              </a:spcBef>
              <a:buFont typeface="Arial"/>
              <a:buChar char="•"/>
              <a:tabLst>
                <a:tab pos="266224" algn="l"/>
                <a:tab pos="266700" algn="l"/>
              </a:tabLst>
            </a:pPr>
            <a:r>
              <a:rPr sz="2400" spc="-8" dirty="0">
                <a:latin typeface="Carlito"/>
                <a:cs typeface="Carlito"/>
              </a:rPr>
              <a:t>Introduction</a:t>
            </a:r>
            <a:endParaRPr sz="2400" dirty="0">
              <a:latin typeface="Carlito"/>
              <a:cs typeface="Carlito"/>
            </a:endParaRPr>
          </a:p>
          <a:p>
            <a:pPr marL="266700" indent="-257175">
              <a:lnSpc>
                <a:spcPct val="150000"/>
              </a:lnSpc>
              <a:spcBef>
                <a:spcPts val="270"/>
              </a:spcBef>
              <a:buFont typeface="Arial"/>
              <a:buChar char="•"/>
              <a:tabLst>
                <a:tab pos="266224" algn="l"/>
                <a:tab pos="266700" algn="l"/>
              </a:tabLst>
            </a:pPr>
            <a:r>
              <a:rPr sz="2400" spc="-8" dirty="0">
                <a:latin typeface="Carlito"/>
                <a:cs typeface="Carlito"/>
              </a:rPr>
              <a:t>Problem</a:t>
            </a:r>
            <a:r>
              <a:rPr sz="2400" spc="-4" dirty="0">
                <a:latin typeface="Carlito"/>
                <a:cs typeface="Carlito"/>
              </a:rPr>
              <a:t> </a:t>
            </a:r>
            <a:r>
              <a:rPr sz="2400" spc="-19" dirty="0">
                <a:latin typeface="Carlito"/>
                <a:cs typeface="Carlito"/>
              </a:rPr>
              <a:t>statement</a:t>
            </a:r>
            <a:endParaRPr sz="2400" dirty="0">
              <a:latin typeface="Carlito"/>
              <a:cs typeface="Carlito"/>
            </a:endParaRPr>
          </a:p>
          <a:p>
            <a:pPr marL="266700" indent="-257175">
              <a:lnSpc>
                <a:spcPct val="150000"/>
              </a:lnSpc>
              <a:spcBef>
                <a:spcPts val="270"/>
              </a:spcBef>
              <a:buFont typeface="Arial"/>
              <a:buChar char="•"/>
              <a:tabLst>
                <a:tab pos="266224" algn="l"/>
                <a:tab pos="266700" algn="l"/>
              </a:tabLst>
            </a:pPr>
            <a:r>
              <a:rPr sz="2400" spc="-15" dirty="0">
                <a:latin typeface="Carlito"/>
                <a:cs typeface="Carlito"/>
              </a:rPr>
              <a:t>Data</a:t>
            </a:r>
            <a:r>
              <a:rPr sz="2400" spc="-8" dirty="0">
                <a:latin typeface="Carlito"/>
                <a:cs typeface="Carlito"/>
              </a:rPr>
              <a:t> </a:t>
            </a:r>
            <a:r>
              <a:rPr sz="2400" spc="-4" dirty="0">
                <a:latin typeface="Carlito"/>
                <a:cs typeface="Carlito"/>
              </a:rPr>
              <a:t>summary</a:t>
            </a:r>
            <a:endParaRPr sz="2400" dirty="0">
              <a:latin typeface="Carlito"/>
              <a:cs typeface="Carlito"/>
            </a:endParaRPr>
          </a:p>
          <a:p>
            <a:pPr marL="266700" indent="-257175">
              <a:lnSpc>
                <a:spcPct val="150000"/>
              </a:lnSpc>
              <a:spcBef>
                <a:spcPts val="270"/>
              </a:spcBef>
              <a:buFont typeface="Arial"/>
              <a:buChar char="•"/>
              <a:tabLst>
                <a:tab pos="266224" algn="l"/>
                <a:tab pos="266700" algn="l"/>
              </a:tabLst>
            </a:pPr>
            <a:r>
              <a:rPr sz="2400" spc="-11" dirty="0">
                <a:latin typeface="Carlito"/>
                <a:cs typeface="Carlito"/>
              </a:rPr>
              <a:t>Exploratory </a:t>
            </a:r>
            <a:r>
              <a:rPr sz="2400" spc="-15" dirty="0">
                <a:latin typeface="Carlito"/>
                <a:cs typeface="Carlito"/>
              </a:rPr>
              <a:t>Data </a:t>
            </a:r>
            <a:r>
              <a:rPr sz="2400" spc="-8" dirty="0">
                <a:latin typeface="Carlito"/>
                <a:cs typeface="Carlito"/>
              </a:rPr>
              <a:t>Analysis</a:t>
            </a:r>
            <a:r>
              <a:rPr sz="2400" spc="8" dirty="0">
                <a:latin typeface="Carlito"/>
                <a:cs typeface="Carlito"/>
              </a:rPr>
              <a:t> </a:t>
            </a:r>
            <a:r>
              <a:rPr sz="2400" spc="-11" dirty="0">
                <a:latin typeface="Carlito"/>
                <a:cs typeface="Carlito"/>
              </a:rPr>
              <a:t>(EDA)</a:t>
            </a:r>
            <a:endParaRPr sz="2400" dirty="0">
              <a:latin typeface="Carlito"/>
              <a:cs typeface="Carlito"/>
            </a:endParaRPr>
          </a:p>
          <a:p>
            <a:pPr marL="266700" indent="-257175">
              <a:lnSpc>
                <a:spcPct val="150000"/>
              </a:lnSpc>
              <a:spcBef>
                <a:spcPts val="270"/>
              </a:spcBef>
              <a:buFont typeface="Arial"/>
              <a:buChar char="•"/>
              <a:tabLst>
                <a:tab pos="266224" algn="l"/>
                <a:tab pos="266700" algn="l"/>
              </a:tabLst>
            </a:pPr>
            <a:r>
              <a:rPr sz="2400" spc="-15" dirty="0">
                <a:latin typeface="Carlito"/>
                <a:cs typeface="Carlito"/>
              </a:rPr>
              <a:t>Feature </a:t>
            </a:r>
            <a:r>
              <a:rPr sz="2400" spc="-4" dirty="0">
                <a:latin typeface="Carlito"/>
                <a:cs typeface="Carlito"/>
              </a:rPr>
              <a:t>Engineering </a:t>
            </a:r>
            <a:r>
              <a:rPr sz="2400" dirty="0">
                <a:latin typeface="Carlito"/>
                <a:cs typeface="Carlito"/>
              </a:rPr>
              <a:t>&amp; </a:t>
            </a:r>
            <a:r>
              <a:rPr sz="2400" spc="-4" dirty="0">
                <a:latin typeface="Carlito"/>
                <a:cs typeface="Carlito"/>
              </a:rPr>
              <a:t>Selection</a:t>
            </a:r>
            <a:endParaRPr sz="2400" dirty="0">
              <a:latin typeface="Carlito"/>
              <a:cs typeface="Carlito"/>
            </a:endParaRPr>
          </a:p>
          <a:p>
            <a:pPr marL="266700" indent="-257175">
              <a:lnSpc>
                <a:spcPct val="150000"/>
              </a:lnSpc>
              <a:spcBef>
                <a:spcPts val="270"/>
              </a:spcBef>
              <a:buFont typeface="Arial"/>
              <a:buChar char="•"/>
              <a:tabLst>
                <a:tab pos="266224" algn="l"/>
                <a:tab pos="266700" algn="l"/>
              </a:tabLst>
            </a:pPr>
            <a:r>
              <a:rPr sz="2400" spc="-4" dirty="0">
                <a:latin typeface="Carlito"/>
                <a:cs typeface="Carlito"/>
              </a:rPr>
              <a:t>Building and </a:t>
            </a:r>
            <a:r>
              <a:rPr sz="2400" spc="-15" dirty="0">
                <a:latin typeface="Carlito"/>
                <a:cs typeface="Carlito"/>
              </a:rPr>
              <a:t>Evaluating</a:t>
            </a:r>
            <a:r>
              <a:rPr sz="2400" spc="-11" dirty="0">
                <a:latin typeface="Carlito"/>
                <a:cs typeface="Carlito"/>
              </a:rPr>
              <a:t> </a:t>
            </a:r>
            <a:r>
              <a:rPr sz="2400" spc="-4" dirty="0">
                <a:latin typeface="Carlito"/>
                <a:cs typeface="Carlito"/>
              </a:rPr>
              <a:t>Model</a:t>
            </a:r>
            <a:endParaRPr sz="2400" dirty="0">
              <a:latin typeface="Carlito"/>
              <a:cs typeface="Carlito"/>
            </a:endParaRPr>
          </a:p>
          <a:p>
            <a:pPr marL="266700" indent="-257175">
              <a:lnSpc>
                <a:spcPct val="150000"/>
              </a:lnSpc>
              <a:spcBef>
                <a:spcPts val="270"/>
              </a:spcBef>
              <a:buFont typeface="Arial"/>
              <a:buChar char="•"/>
              <a:tabLst>
                <a:tab pos="266224" algn="l"/>
                <a:tab pos="266700" algn="l"/>
              </a:tabLst>
            </a:pPr>
            <a:r>
              <a:rPr sz="2400" spc="-4" dirty="0">
                <a:latin typeface="Carlito"/>
                <a:cs typeface="Carlito"/>
              </a:rPr>
              <a:t>Conclusion</a:t>
            </a:r>
            <a:endParaRPr sz="2400" dirty="0">
              <a:latin typeface="Carlito"/>
              <a:cs typeface="Carlito"/>
            </a:endParaRPr>
          </a:p>
        </p:txBody>
      </p:sp>
      <p:sp>
        <p:nvSpPr>
          <p:cNvPr id="4" name="object 4"/>
          <p:cNvSpPr/>
          <p:nvPr/>
        </p:nvSpPr>
        <p:spPr>
          <a:xfrm>
            <a:off x="8305800" y="200606"/>
            <a:ext cx="634745" cy="625652"/>
          </a:xfrm>
          <a:prstGeom prst="rect">
            <a:avLst/>
          </a:prstGeom>
          <a:blipFill>
            <a:blip r:embed="rId2" cstate="print"/>
            <a:stretch>
              <a:fillRect/>
            </a:stretch>
          </a:blipFill>
        </p:spPr>
        <p:txBody>
          <a:bodyPr wrap="square" lIns="0" tIns="0" rIns="0" bIns="0" rtlCol="0"/>
          <a:lstStyle/>
          <a:p>
            <a:endParaRPr sz="135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29000" y="304800"/>
            <a:ext cx="2447882" cy="625652"/>
          </a:xfrm>
          <a:prstGeom prst="rect">
            <a:avLst/>
          </a:prstGeom>
        </p:spPr>
        <p:txBody>
          <a:bodyPr vert="horz" wrap="square" lIns="0" tIns="10001" rIns="0" bIns="0" rtlCol="0">
            <a:spAutoFit/>
          </a:bodyPr>
          <a:lstStyle/>
          <a:p>
            <a:pPr marL="9525">
              <a:spcBef>
                <a:spcPts val="79"/>
              </a:spcBef>
            </a:pPr>
            <a:r>
              <a:rPr sz="4000" spc="-8" dirty="0"/>
              <a:t>LightGBM</a:t>
            </a:r>
          </a:p>
        </p:txBody>
      </p:sp>
      <p:sp>
        <p:nvSpPr>
          <p:cNvPr id="3" name="object 3"/>
          <p:cNvSpPr/>
          <p:nvPr/>
        </p:nvSpPr>
        <p:spPr>
          <a:xfrm>
            <a:off x="8229600" y="152400"/>
            <a:ext cx="734187" cy="625652"/>
          </a:xfrm>
          <a:prstGeom prst="rect">
            <a:avLst/>
          </a:prstGeom>
          <a:blipFill>
            <a:blip r:embed="rId2" cstate="print"/>
            <a:stretch>
              <a:fillRect/>
            </a:stretch>
          </a:blipFill>
        </p:spPr>
        <p:txBody>
          <a:bodyPr wrap="square" lIns="0" tIns="0" rIns="0" bIns="0" rtlCol="0"/>
          <a:lstStyle/>
          <a:p>
            <a:endParaRPr sz="1350"/>
          </a:p>
        </p:txBody>
      </p:sp>
      <p:sp>
        <p:nvSpPr>
          <p:cNvPr id="4" name="object 4"/>
          <p:cNvSpPr txBox="1"/>
          <p:nvPr/>
        </p:nvSpPr>
        <p:spPr>
          <a:xfrm>
            <a:off x="609601" y="1219200"/>
            <a:ext cx="3956686" cy="3733799"/>
          </a:xfrm>
          <a:prstGeom prst="rect">
            <a:avLst/>
          </a:prstGeom>
        </p:spPr>
        <p:txBody>
          <a:bodyPr vert="horz" wrap="square" lIns="0" tIns="9525" rIns="0" bIns="0" rtlCol="0">
            <a:spAutoFit/>
          </a:bodyPr>
          <a:lstStyle/>
          <a:p>
            <a:pPr marL="223838" marR="330518" indent="-214313" algn="just">
              <a:spcBef>
                <a:spcPts val="75"/>
              </a:spcBef>
              <a:buFont typeface="Arial"/>
              <a:buChar char="•"/>
              <a:tabLst>
                <a:tab pos="223361" algn="l"/>
                <a:tab pos="223838" algn="l"/>
              </a:tabLst>
            </a:pPr>
            <a:r>
              <a:rPr spc="-4" dirty="0">
                <a:latin typeface="Carlito"/>
                <a:cs typeface="Carlito"/>
              </a:rPr>
              <a:t>LightGBM </a:t>
            </a:r>
            <a:r>
              <a:rPr dirty="0">
                <a:latin typeface="Carlito"/>
                <a:cs typeface="Carlito"/>
              </a:rPr>
              <a:t>is a </a:t>
            </a:r>
            <a:r>
              <a:rPr spc="-11" dirty="0">
                <a:latin typeface="Carlito"/>
                <a:cs typeface="Carlito"/>
              </a:rPr>
              <a:t>fast, </a:t>
            </a:r>
            <a:r>
              <a:rPr spc="-8" dirty="0">
                <a:latin typeface="Carlito"/>
                <a:cs typeface="Carlito"/>
              </a:rPr>
              <a:t>distributed </a:t>
            </a:r>
            <a:r>
              <a:rPr spc="-4" dirty="0">
                <a:latin typeface="Carlito"/>
                <a:cs typeface="Carlito"/>
              </a:rPr>
              <a:t>high  </a:t>
            </a:r>
            <a:r>
              <a:rPr spc="-8" dirty="0">
                <a:latin typeface="Carlito"/>
                <a:cs typeface="Carlito"/>
              </a:rPr>
              <a:t>performance </a:t>
            </a:r>
            <a:r>
              <a:rPr spc="-11" dirty="0">
                <a:latin typeface="Carlito"/>
                <a:cs typeface="Carlito"/>
              </a:rPr>
              <a:t>gradient </a:t>
            </a:r>
            <a:r>
              <a:rPr spc="-4" dirty="0">
                <a:latin typeface="Carlito"/>
                <a:cs typeface="Carlito"/>
              </a:rPr>
              <a:t>boosting  </a:t>
            </a:r>
            <a:r>
              <a:rPr spc="-8" dirty="0">
                <a:latin typeface="Carlito"/>
                <a:cs typeface="Carlito"/>
              </a:rPr>
              <a:t>framework.</a:t>
            </a:r>
            <a:endParaRPr dirty="0">
              <a:latin typeface="Carlito"/>
              <a:cs typeface="Carlito"/>
            </a:endParaRPr>
          </a:p>
          <a:p>
            <a:pPr marL="223838" marR="3810" indent="-214313" algn="just">
              <a:buFont typeface="Arial"/>
              <a:buChar char="•"/>
              <a:tabLst>
                <a:tab pos="223361" algn="l"/>
                <a:tab pos="223838" algn="l"/>
              </a:tabLst>
            </a:pPr>
            <a:r>
              <a:rPr spc="-4" dirty="0">
                <a:latin typeface="Carlito"/>
                <a:cs typeface="Carlito"/>
              </a:rPr>
              <a:t>LightGBM </a:t>
            </a:r>
            <a:r>
              <a:rPr dirty="0">
                <a:latin typeface="Carlito"/>
                <a:cs typeface="Carlito"/>
              </a:rPr>
              <a:t>is </a:t>
            </a:r>
            <a:r>
              <a:rPr spc="-4" dirty="0">
                <a:latin typeface="Carlito"/>
                <a:cs typeface="Carlito"/>
              </a:rPr>
              <a:t>based </a:t>
            </a:r>
            <a:r>
              <a:rPr dirty="0">
                <a:latin typeface="Carlito"/>
                <a:cs typeface="Carlito"/>
              </a:rPr>
              <a:t>on </a:t>
            </a:r>
            <a:r>
              <a:rPr spc="-4" dirty="0">
                <a:latin typeface="Carlito"/>
                <a:cs typeface="Carlito"/>
              </a:rPr>
              <a:t>decision </a:t>
            </a:r>
            <a:r>
              <a:rPr spc="-8" dirty="0">
                <a:latin typeface="Carlito"/>
                <a:cs typeface="Carlito"/>
              </a:rPr>
              <a:t>tree  </a:t>
            </a:r>
            <a:r>
              <a:rPr spc="-4" dirty="0">
                <a:latin typeface="Carlito"/>
                <a:cs typeface="Carlito"/>
              </a:rPr>
              <a:t>algorithm. But </a:t>
            </a:r>
            <a:r>
              <a:rPr dirty="0">
                <a:latin typeface="Carlito"/>
                <a:cs typeface="Carlito"/>
              </a:rPr>
              <a:t>it </a:t>
            </a:r>
            <a:r>
              <a:rPr spc="-4" dirty="0">
                <a:latin typeface="Carlito"/>
                <a:cs typeface="Carlito"/>
              </a:rPr>
              <a:t>splits the </a:t>
            </a:r>
            <a:r>
              <a:rPr spc="-8" dirty="0">
                <a:latin typeface="Carlito"/>
                <a:cs typeface="Carlito"/>
              </a:rPr>
              <a:t>tree leaf  </a:t>
            </a:r>
            <a:r>
              <a:rPr spc="-4" dirty="0">
                <a:latin typeface="Carlito"/>
                <a:cs typeface="Carlito"/>
              </a:rPr>
              <a:t>wise </a:t>
            </a:r>
            <a:r>
              <a:rPr spc="-11" dirty="0">
                <a:latin typeface="Carlito"/>
                <a:cs typeface="Carlito"/>
              </a:rPr>
              <a:t>rather </a:t>
            </a:r>
            <a:r>
              <a:rPr spc="-4" dirty="0">
                <a:latin typeface="Carlito"/>
                <a:cs typeface="Carlito"/>
              </a:rPr>
              <a:t>then </a:t>
            </a:r>
            <a:r>
              <a:rPr spc="-8" dirty="0">
                <a:latin typeface="Carlito"/>
                <a:cs typeface="Carlito"/>
              </a:rPr>
              <a:t>level </a:t>
            </a:r>
            <a:r>
              <a:rPr spc="-4" dirty="0">
                <a:latin typeface="Carlito"/>
                <a:cs typeface="Carlito"/>
              </a:rPr>
              <a:t>wise </a:t>
            </a:r>
            <a:r>
              <a:rPr spc="-11" dirty="0">
                <a:latin typeface="Carlito"/>
                <a:cs typeface="Carlito"/>
              </a:rPr>
              <a:t>like </a:t>
            </a:r>
            <a:r>
              <a:rPr spc="-4" dirty="0">
                <a:latin typeface="Carlito"/>
                <a:cs typeface="Carlito"/>
              </a:rPr>
              <a:t>other  boosting algorithm. So when </a:t>
            </a:r>
            <a:r>
              <a:rPr spc="-8" dirty="0">
                <a:latin typeface="Carlito"/>
                <a:cs typeface="Carlito"/>
              </a:rPr>
              <a:t>growing  </a:t>
            </a:r>
            <a:r>
              <a:rPr dirty="0">
                <a:latin typeface="Carlito"/>
                <a:cs typeface="Carlito"/>
              </a:rPr>
              <a:t>on </a:t>
            </a:r>
            <a:r>
              <a:rPr spc="-4" dirty="0">
                <a:latin typeface="Carlito"/>
                <a:cs typeface="Carlito"/>
              </a:rPr>
              <a:t>the same </a:t>
            </a:r>
            <a:r>
              <a:rPr spc="-8" dirty="0">
                <a:latin typeface="Carlito"/>
                <a:cs typeface="Carlito"/>
              </a:rPr>
              <a:t>leaf </a:t>
            </a:r>
            <a:r>
              <a:rPr dirty="0">
                <a:latin typeface="Carlito"/>
                <a:cs typeface="Carlito"/>
              </a:rPr>
              <a:t>in </a:t>
            </a:r>
            <a:r>
              <a:rPr spc="-8" dirty="0">
                <a:latin typeface="Carlito"/>
                <a:cs typeface="Carlito"/>
              </a:rPr>
              <a:t>Light </a:t>
            </a:r>
            <a:r>
              <a:rPr spc="-4" dirty="0">
                <a:latin typeface="Carlito"/>
                <a:cs typeface="Carlito"/>
              </a:rPr>
              <a:t>GBM, the leaf-  wise algorithm </a:t>
            </a:r>
            <a:r>
              <a:rPr spc="-8" dirty="0">
                <a:latin typeface="Carlito"/>
                <a:cs typeface="Carlito"/>
              </a:rPr>
              <a:t>can reduce more </a:t>
            </a:r>
            <a:r>
              <a:rPr dirty="0">
                <a:latin typeface="Carlito"/>
                <a:cs typeface="Carlito"/>
              </a:rPr>
              <a:t>loss  </a:t>
            </a:r>
            <a:r>
              <a:rPr spc="-4" dirty="0">
                <a:latin typeface="Carlito"/>
                <a:cs typeface="Carlito"/>
              </a:rPr>
              <a:t>than the level-wise algorithm and  hence results </a:t>
            </a:r>
            <a:r>
              <a:rPr dirty="0">
                <a:latin typeface="Carlito"/>
                <a:cs typeface="Carlito"/>
              </a:rPr>
              <a:t>in </a:t>
            </a:r>
            <a:r>
              <a:rPr spc="-4" dirty="0">
                <a:latin typeface="Carlito"/>
                <a:cs typeface="Carlito"/>
              </a:rPr>
              <a:t>much </a:t>
            </a:r>
            <a:r>
              <a:rPr spc="-11" dirty="0">
                <a:latin typeface="Carlito"/>
                <a:cs typeface="Carlito"/>
              </a:rPr>
              <a:t>better </a:t>
            </a:r>
            <a:r>
              <a:rPr spc="-8" dirty="0">
                <a:latin typeface="Carlito"/>
                <a:cs typeface="Carlito"/>
              </a:rPr>
              <a:t>accuracy  </a:t>
            </a:r>
            <a:r>
              <a:rPr spc="-4" dirty="0">
                <a:latin typeface="Carlito"/>
                <a:cs typeface="Carlito"/>
              </a:rPr>
              <a:t>which </a:t>
            </a:r>
            <a:r>
              <a:rPr spc="-8" dirty="0">
                <a:latin typeface="Carlito"/>
                <a:cs typeface="Carlito"/>
              </a:rPr>
              <a:t>can </a:t>
            </a:r>
            <a:r>
              <a:rPr spc="-11" dirty="0">
                <a:latin typeface="Carlito"/>
                <a:cs typeface="Carlito"/>
              </a:rPr>
              <a:t>rarely </a:t>
            </a:r>
            <a:r>
              <a:rPr spc="-4" dirty="0">
                <a:latin typeface="Carlito"/>
                <a:cs typeface="Carlito"/>
              </a:rPr>
              <a:t>be </a:t>
            </a:r>
            <a:r>
              <a:rPr spc="-8" dirty="0">
                <a:latin typeface="Carlito"/>
                <a:cs typeface="Carlito"/>
              </a:rPr>
              <a:t>achieved by </a:t>
            </a:r>
            <a:r>
              <a:rPr spc="-11" dirty="0">
                <a:latin typeface="Carlito"/>
                <a:cs typeface="Carlito"/>
              </a:rPr>
              <a:t>any </a:t>
            </a:r>
            <a:r>
              <a:rPr dirty="0">
                <a:latin typeface="Carlito"/>
                <a:cs typeface="Carlito"/>
              </a:rPr>
              <a:t>of  </a:t>
            </a:r>
            <a:r>
              <a:rPr spc="-4" dirty="0">
                <a:latin typeface="Carlito"/>
                <a:cs typeface="Carlito"/>
              </a:rPr>
              <a:t>the </a:t>
            </a:r>
            <a:r>
              <a:rPr spc="-8" dirty="0">
                <a:latin typeface="Carlito"/>
                <a:cs typeface="Carlito"/>
              </a:rPr>
              <a:t>existing </a:t>
            </a:r>
            <a:r>
              <a:rPr spc="-4" dirty="0">
                <a:latin typeface="Carlito"/>
                <a:cs typeface="Carlito"/>
              </a:rPr>
              <a:t>boosting</a:t>
            </a:r>
            <a:r>
              <a:rPr spc="-8" dirty="0">
                <a:latin typeface="Carlito"/>
                <a:cs typeface="Carlito"/>
              </a:rPr>
              <a:t> </a:t>
            </a:r>
            <a:r>
              <a:rPr spc="-4" dirty="0">
                <a:latin typeface="Carlito"/>
                <a:cs typeface="Carlito"/>
              </a:rPr>
              <a:t>algorithms.</a:t>
            </a:r>
            <a:endParaRPr dirty="0">
              <a:latin typeface="Carlito"/>
              <a:cs typeface="Carlito"/>
            </a:endParaRPr>
          </a:p>
        </p:txBody>
      </p:sp>
      <p:sp>
        <p:nvSpPr>
          <p:cNvPr id="5" name="object 5"/>
          <p:cNvSpPr/>
          <p:nvPr/>
        </p:nvSpPr>
        <p:spPr>
          <a:xfrm>
            <a:off x="5624830" y="2546844"/>
            <a:ext cx="2522402" cy="1324319"/>
          </a:xfrm>
          <a:prstGeom prst="rect">
            <a:avLst/>
          </a:prstGeom>
          <a:blipFill>
            <a:blip r:embed="rId3" cstate="print"/>
            <a:stretch>
              <a:fillRect/>
            </a:stretch>
          </a:blipFill>
        </p:spPr>
        <p:txBody>
          <a:bodyPr wrap="square" lIns="0" tIns="0" rIns="0" bIns="0" rtlCol="0"/>
          <a:lstStyle/>
          <a:p>
            <a:endParaRPr sz="1350"/>
          </a:p>
        </p:txBody>
      </p:sp>
      <p:sp>
        <p:nvSpPr>
          <p:cNvPr id="6" name="object 6"/>
          <p:cNvSpPr/>
          <p:nvPr/>
        </p:nvSpPr>
        <p:spPr>
          <a:xfrm>
            <a:off x="5181601" y="4213123"/>
            <a:ext cx="3509580" cy="1730477"/>
          </a:xfrm>
          <a:prstGeom prst="rect">
            <a:avLst/>
          </a:prstGeom>
          <a:blipFill>
            <a:blip r:embed="rId4" cstate="print"/>
            <a:stretch>
              <a:fillRect/>
            </a:stretch>
          </a:blipFill>
        </p:spPr>
        <p:txBody>
          <a:bodyPr wrap="square" lIns="0" tIns="0" rIns="0" bIns="0" rtlCol="0"/>
          <a:lstStyle/>
          <a:p>
            <a:endParaRPr sz="1350"/>
          </a:p>
        </p:txBody>
      </p:sp>
      <p:graphicFrame>
        <p:nvGraphicFramePr>
          <p:cNvPr id="7" name="object 7"/>
          <p:cNvGraphicFramePr>
            <a:graphicFrameLocks noGrp="1"/>
          </p:cNvGraphicFramePr>
          <p:nvPr>
            <p:extLst>
              <p:ext uri="{D42A27DB-BD31-4B8C-83A1-F6EECF244321}">
                <p14:modId xmlns:p14="http://schemas.microsoft.com/office/powerpoint/2010/main" val="2382954064"/>
              </p:ext>
            </p:extLst>
          </p:nvPr>
        </p:nvGraphicFramePr>
        <p:xfrm>
          <a:off x="1530431" y="5113108"/>
          <a:ext cx="2355769" cy="1103947"/>
        </p:xfrm>
        <a:graphic>
          <a:graphicData uri="http://schemas.openxmlformats.org/drawingml/2006/table">
            <a:tbl>
              <a:tblPr firstRow="1" bandRow="1">
                <a:tableStyleId>{2D5ABB26-0587-4C30-8999-92F81FD0307C}</a:tableStyleId>
              </a:tblPr>
              <a:tblGrid>
                <a:gridCol w="1101090">
                  <a:extLst>
                    <a:ext uri="{9D8B030D-6E8A-4147-A177-3AD203B41FA5}">
                      <a16:colId xmlns:a16="http://schemas.microsoft.com/office/drawing/2014/main" val="20000"/>
                    </a:ext>
                  </a:extLst>
                </a:gridCol>
                <a:gridCol w="1254679">
                  <a:extLst>
                    <a:ext uri="{9D8B030D-6E8A-4147-A177-3AD203B41FA5}">
                      <a16:colId xmlns:a16="http://schemas.microsoft.com/office/drawing/2014/main" val="20001"/>
                    </a:ext>
                  </a:extLst>
                </a:gridCol>
              </a:tblGrid>
              <a:tr h="280988">
                <a:tc>
                  <a:txBody>
                    <a:bodyPr/>
                    <a:lstStyle/>
                    <a:p>
                      <a:pPr marL="91440">
                        <a:lnSpc>
                          <a:spcPct val="100000"/>
                        </a:lnSpc>
                        <a:spcBef>
                          <a:spcPts val="260"/>
                        </a:spcBef>
                      </a:pPr>
                      <a:r>
                        <a:rPr sz="1400" spc="-5" dirty="0">
                          <a:latin typeface="Carlito"/>
                          <a:cs typeface="Carlito"/>
                        </a:rPr>
                        <a:t>MSE</a:t>
                      </a:r>
                      <a:endParaRPr sz="140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201930">
                        <a:lnSpc>
                          <a:spcPct val="100000"/>
                        </a:lnSpc>
                        <a:spcBef>
                          <a:spcPts val="260"/>
                        </a:spcBef>
                      </a:pPr>
                      <a:r>
                        <a:rPr lang="en-IN" sz="1400" b="0" i="0" dirty="0">
                          <a:solidFill>
                            <a:schemeClr val="tx1"/>
                          </a:solidFill>
                          <a:effectLst/>
                          <a:latin typeface="+mn-lt"/>
                          <a:ea typeface="+mn-ea"/>
                          <a:cs typeface="+mn-cs"/>
                        </a:rPr>
                        <a:t>56602.8129 </a:t>
                      </a:r>
                      <a:endParaRPr sz="1400" dirty="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0"/>
                  </a:ext>
                </a:extLst>
              </a:tr>
              <a:tr h="274320">
                <a:tc>
                  <a:txBody>
                    <a:bodyPr/>
                    <a:lstStyle/>
                    <a:p>
                      <a:pPr marL="91440">
                        <a:lnSpc>
                          <a:spcPct val="100000"/>
                        </a:lnSpc>
                        <a:spcBef>
                          <a:spcPts val="260"/>
                        </a:spcBef>
                      </a:pPr>
                      <a:r>
                        <a:rPr sz="1400" spc="-5" dirty="0">
                          <a:latin typeface="Carlito"/>
                          <a:cs typeface="Carlito"/>
                        </a:rPr>
                        <a:t>RMSE</a:t>
                      </a:r>
                      <a:endParaRPr sz="1400" dirty="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tcPr>
                </a:tc>
                <a:tc>
                  <a:txBody>
                    <a:bodyPr/>
                    <a:lstStyle/>
                    <a:p>
                      <a:pPr marL="201930">
                        <a:lnSpc>
                          <a:spcPct val="100000"/>
                        </a:lnSpc>
                        <a:spcBef>
                          <a:spcPts val="260"/>
                        </a:spcBef>
                      </a:pPr>
                      <a:r>
                        <a:rPr lang="en-IN" sz="1400" b="0" i="0" dirty="0">
                          <a:solidFill>
                            <a:schemeClr val="tx1"/>
                          </a:solidFill>
                          <a:effectLst/>
                          <a:latin typeface="+mn-lt"/>
                          <a:ea typeface="+mn-ea"/>
                          <a:cs typeface="+mn-cs"/>
                        </a:rPr>
                        <a:t>237.913456</a:t>
                      </a:r>
                      <a:endParaRPr sz="1400" dirty="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tcPr>
                </a:tc>
                <a:extLst>
                  <a:ext uri="{0D108BD9-81ED-4DB2-BD59-A6C34878D82A}">
                    <a16:rowId xmlns:a16="http://schemas.microsoft.com/office/drawing/2014/main" val="10001"/>
                  </a:ext>
                </a:extLst>
              </a:tr>
              <a:tr h="274320">
                <a:tc>
                  <a:txBody>
                    <a:bodyPr/>
                    <a:lstStyle/>
                    <a:p>
                      <a:pPr marL="91440">
                        <a:lnSpc>
                          <a:spcPct val="100000"/>
                        </a:lnSpc>
                        <a:spcBef>
                          <a:spcPts val="259"/>
                        </a:spcBef>
                      </a:pPr>
                      <a:r>
                        <a:rPr sz="1400" spc="-5" dirty="0">
                          <a:latin typeface="Carlito"/>
                          <a:cs typeface="Carlito"/>
                        </a:rPr>
                        <a:t>R2</a:t>
                      </a:r>
                      <a:endParaRPr sz="1400">
                        <a:latin typeface="Carlito"/>
                        <a:cs typeface="Carlito"/>
                      </a:endParaRPr>
                    </a:p>
                  </a:txBody>
                  <a:tcPr marL="0" marR="0" marT="24764"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201930">
                        <a:lnSpc>
                          <a:spcPct val="100000"/>
                        </a:lnSpc>
                        <a:spcBef>
                          <a:spcPts val="259"/>
                        </a:spcBef>
                      </a:pPr>
                      <a:r>
                        <a:rPr sz="1400" spc="-5" dirty="0">
                          <a:latin typeface="Carlito"/>
                          <a:cs typeface="Carlito"/>
                        </a:rPr>
                        <a:t>0.</a:t>
                      </a:r>
                      <a:r>
                        <a:rPr lang="en-IN" sz="1400" spc="-5" dirty="0">
                          <a:latin typeface="Carlito"/>
                          <a:cs typeface="Carlito"/>
                        </a:rPr>
                        <a:t>599202</a:t>
                      </a:r>
                      <a:endParaRPr sz="1400" dirty="0">
                        <a:latin typeface="Carlito"/>
                        <a:cs typeface="Carlito"/>
                      </a:endParaRPr>
                    </a:p>
                  </a:txBody>
                  <a:tcPr marL="0" marR="0" marT="24764"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2"/>
                  </a:ext>
                </a:extLst>
              </a:tr>
              <a:tr h="274319">
                <a:tc>
                  <a:txBody>
                    <a:bodyPr/>
                    <a:lstStyle/>
                    <a:p>
                      <a:pPr marL="91440">
                        <a:lnSpc>
                          <a:spcPct val="100000"/>
                        </a:lnSpc>
                        <a:spcBef>
                          <a:spcPts val="260"/>
                        </a:spcBef>
                      </a:pPr>
                      <a:r>
                        <a:rPr sz="1400" spc="-10" dirty="0">
                          <a:latin typeface="Carlito"/>
                          <a:cs typeface="Carlito"/>
                        </a:rPr>
                        <a:t>Adjusted_R2</a:t>
                      </a:r>
                      <a:endParaRPr sz="140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tcPr>
                </a:tc>
                <a:tc>
                  <a:txBody>
                    <a:bodyPr/>
                    <a:lstStyle/>
                    <a:p>
                      <a:pPr marL="201930">
                        <a:lnSpc>
                          <a:spcPct val="100000"/>
                        </a:lnSpc>
                        <a:spcBef>
                          <a:spcPts val="260"/>
                        </a:spcBef>
                      </a:pPr>
                      <a:r>
                        <a:rPr sz="1400" spc="-5" dirty="0">
                          <a:latin typeface="Carlito"/>
                          <a:cs typeface="Carlito"/>
                        </a:rPr>
                        <a:t>0.</a:t>
                      </a:r>
                      <a:r>
                        <a:rPr lang="en-IN" sz="1400" spc="-5" dirty="0">
                          <a:latin typeface="Carlito"/>
                          <a:cs typeface="Carlito"/>
                        </a:rPr>
                        <a:t>599196</a:t>
                      </a:r>
                      <a:endParaRPr sz="1400" dirty="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tcPr>
                </a:tc>
                <a:extLst>
                  <a:ext uri="{0D108BD9-81ED-4DB2-BD59-A6C34878D82A}">
                    <a16:rowId xmlns:a16="http://schemas.microsoft.com/office/drawing/2014/main" val="10003"/>
                  </a:ext>
                </a:extLst>
              </a:tr>
            </a:tbl>
          </a:graphicData>
        </a:graphic>
      </p:graphicFrame>
      <p:sp>
        <p:nvSpPr>
          <p:cNvPr id="8" name="object 8"/>
          <p:cNvSpPr/>
          <p:nvPr/>
        </p:nvSpPr>
        <p:spPr>
          <a:xfrm>
            <a:off x="6096000" y="930453"/>
            <a:ext cx="1366101" cy="1361064"/>
          </a:xfrm>
          <a:prstGeom prst="rect">
            <a:avLst/>
          </a:prstGeom>
          <a:blipFill>
            <a:blip r:embed="rId5" cstate="print"/>
            <a:stretch>
              <a:fillRect/>
            </a:stretch>
          </a:blipFill>
        </p:spPr>
        <p:txBody>
          <a:bodyPr wrap="square" lIns="0" tIns="0" rIns="0" bIns="0" rtlCol="0"/>
          <a:lstStyle/>
          <a:p>
            <a:endParaRPr sz="135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38205" y="304800"/>
            <a:ext cx="4667589" cy="625652"/>
          </a:xfrm>
          <a:prstGeom prst="rect">
            <a:avLst/>
          </a:prstGeom>
        </p:spPr>
        <p:txBody>
          <a:bodyPr vert="horz" wrap="square" lIns="0" tIns="10001" rIns="0" bIns="0" rtlCol="0">
            <a:spAutoFit/>
          </a:bodyPr>
          <a:lstStyle/>
          <a:p>
            <a:pPr marL="9525">
              <a:spcBef>
                <a:spcPts val="79"/>
              </a:spcBef>
            </a:pPr>
            <a:r>
              <a:rPr sz="4000" spc="-19" dirty="0"/>
              <a:t>Feature</a:t>
            </a:r>
            <a:r>
              <a:rPr lang="en-US" sz="4000" spc="-19" dirty="0"/>
              <a:t> Importance</a:t>
            </a:r>
            <a:endParaRPr sz="4000" spc="-8" dirty="0"/>
          </a:p>
        </p:txBody>
      </p:sp>
      <p:sp>
        <p:nvSpPr>
          <p:cNvPr id="4" name="object 4"/>
          <p:cNvSpPr/>
          <p:nvPr/>
        </p:nvSpPr>
        <p:spPr>
          <a:xfrm>
            <a:off x="8305800" y="152400"/>
            <a:ext cx="662559" cy="625652"/>
          </a:xfrm>
          <a:prstGeom prst="rect">
            <a:avLst/>
          </a:prstGeom>
          <a:blipFill>
            <a:blip r:embed="rId2" cstate="print"/>
            <a:stretch>
              <a:fillRect/>
            </a:stretch>
          </a:blipFill>
        </p:spPr>
        <p:txBody>
          <a:bodyPr wrap="square" lIns="0" tIns="0" rIns="0" bIns="0" rtlCol="0"/>
          <a:lstStyle/>
          <a:p>
            <a:endParaRPr sz="1350"/>
          </a:p>
        </p:txBody>
      </p:sp>
      <p:sp>
        <p:nvSpPr>
          <p:cNvPr id="7" name="TextBox 6">
            <a:extLst>
              <a:ext uri="{FF2B5EF4-FFF2-40B4-BE49-F238E27FC236}">
                <a16:creationId xmlns:a16="http://schemas.microsoft.com/office/drawing/2014/main" id="{0E81BC94-C4E7-9E0B-8805-7DA5D20F4E71}"/>
              </a:ext>
            </a:extLst>
          </p:cNvPr>
          <p:cNvSpPr txBox="1"/>
          <p:nvPr/>
        </p:nvSpPr>
        <p:spPr>
          <a:xfrm>
            <a:off x="304800" y="1255808"/>
            <a:ext cx="8663559" cy="5262979"/>
          </a:xfrm>
          <a:prstGeom prst="rect">
            <a:avLst/>
          </a:prstGeom>
          <a:noFill/>
        </p:spPr>
        <p:txBody>
          <a:bodyPr wrap="square">
            <a:spAutoFit/>
          </a:bodyPr>
          <a:lstStyle/>
          <a:p>
            <a:pPr algn="just"/>
            <a:r>
              <a:rPr lang="en-US" sz="2400" b="0" i="0" dirty="0">
                <a:solidFill>
                  <a:srgbClr val="292929"/>
                </a:solidFill>
                <a:effectLst/>
                <a:latin typeface="charter"/>
              </a:rPr>
              <a:t>Feature Importance refers to techniques that calculate a score for all the input features for a given model — the scores simply represent the “importance” of each feature. A higher score means that the specific feature will have a larger effect on the model that is being used to predict a certain variable.</a:t>
            </a:r>
          </a:p>
          <a:p>
            <a:pPr algn="just"/>
            <a:endParaRPr lang="en-US" sz="2400" dirty="0">
              <a:solidFill>
                <a:srgbClr val="292929"/>
              </a:solidFill>
              <a:latin typeface="charter"/>
            </a:endParaRPr>
          </a:p>
          <a:p>
            <a:pPr algn="just"/>
            <a:r>
              <a:rPr lang="en-US" sz="2400" b="0" i="0" dirty="0">
                <a:solidFill>
                  <a:srgbClr val="292929"/>
                </a:solidFill>
                <a:effectLst/>
                <a:latin typeface="charter"/>
              </a:rPr>
              <a:t>Let’s take a real-life example for a better understanding. Suppose you have to buy a new house near your workplace. While purchasing a house, you might think of different factors. The most important factor in your decision making might be the location of the property, and so, you’ll likely only look for houses that are near your workplace. Feature importance works in a similar way, it will rank features based on the effect that they have on the model’s prediction.</a:t>
            </a:r>
            <a:endParaRPr lang="en-IN" sz="24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4086F-1972-6F4C-13FA-3F27D682FE3B}"/>
              </a:ext>
            </a:extLst>
          </p:cNvPr>
          <p:cNvSpPr>
            <a:spLocks noGrp="1"/>
          </p:cNvSpPr>
          <p:nvPr>
            <p:ph type="title"/>
          </p:nvPr>
        </p:nvSpPr>
        <p:spPr>
          <a:xfrm>
            <a:off x="0" y="152401"/>
            <a:ext cx="9144000" cy="609600"/>
          </a:xfrm>
        </p:spPr>
        <p:txBody>
          <a:bodyPr/>
          <a:lstStyle/>
          <a:p>
            <a:pPr algn="ctr"/>
            <a:r>
              <a:rPr lang="en-US" sz="3600" spc="-19" dirty="0"/>
              <a:t>Feature Importance</a:t>
            </a:r>
            <a:endParaRPr lang="en-US" dirty="0"/>
          </a:p>
        </p:txBody>
      </p:sp>
      <p:sp>
        <p:nvSpPr>
          <p:cNvPr id="3" name="TextBox 2">
            <a:extLst>
              <a:ext uri="{FF2B5EF4-FFF2-40B4-BE49-F238E27FC236}">
                <a16:creationId xmlns:a16="http://schemas.microsoft.com/office/drawing/2014/main" id="{93AE05DF-4ABA-14BD-4F21-6D999C12B3A3}"/>
              </a:ext>
            </a:extLst>
          </p:cNvPr>
          <p:cNvSpPr txBox="1"/>
          <p:nvPr/>
        </p:nvSpPr>
        <p:spPr>
          <a:xfrm>
            <a:off x="0" y="1143001"/>
            <a:ext cx="9144000" cy="5909310"/>
          </a:xfrm>
          <a:prstGeom prst="rect">
            <a:avLst/>
          </a:prstGeom>
          <a:noFill/>
        </p:spPr>
        <p:txBody>
          <a:bodyPr wrap="square" rtlCol="0">
            <a:spAutoFit/>
          </a:bodyPr>
          <a:lstStyle/>
          <a:p>
            <a:pPr algn="l"/>
            <a:r>
              <a:rPr lang="en-US" b="1" i="0" dirty="0">
                <a:solidFill>
                  <a:srgbClr val="292929"/>
                </a:solidFill>
                <a:effectLst/>
                <a:latin typeface="sohne"/>
              </a:rPr>
              <a:t>Why is Feature Importance so Useful?</a:t>
            </a:r>
          </a:p>
          <a:p>
            <a:pPr algn="l"/>
            <a:endParaRPr lang="en-US" b="1" i="0" dirty="0">
              <a:solidFill>
                <a:srgbClr val="292929"/>
              </a:solidFill>
              <a:effectLst/>
              <a:latin typeface="sohne"/>
            </a:endParaRPr>
          </a:p>
          <a:p>
            <a:pPr algn="l"/>
            <a:r>
              <a:rPr lang="en-US" b="0" i="0" dirty="0">
                <a:solidFill>
                  <a:srgbClr val="292929"/>
                </a:solidFill>
                <a:effectLst/>
                <a:latin typeface="charter"/>
              </a:rPr>
              <a:t>Feature Importance is extremely useful for the following reasons:</a:t>
            </a:r>
          </a:p>
          <a:p>
            <a:pPr algn="l"/>
            <a:r>
              <a:rPr lang="en-US" b="1" i="0" dirty="0">
                <a:solidFill>
                  <a:srgbClr val="292929"/>
                </a:solidFill>
                <a:effectLst/>
                <a:latin typeface="sohne"/>
              </a:rPr>
              <a:t>1) Data Understanding.</a:t>
            </a:r>
          </a:p>
          <a:p>
            <a:r>
              <a:rPr lang="en-US" b="0" i="0" dirty="0">
                <a:solidFill>
                  <a:srgbClr val="292929"/>
                </a:solidFill>
                <a:effectLst/>
                <a:latin typeface="charter"/>
              </a:rPr>
              <a:t>Building a model is one thing but understanding the data that goes into the model is another. Like a correlation matrix, feature importance allows you to understand the relationship between the features and the target variable. It also helps you understand what features are irrelevant for the model.</a:t>
            </a:r>
          </a:p>
          <a:p>
            <a:endParaRPr lang="en-US" b="0" i="0" dirty="0">
              <a:solidFill>
                <a:srgbClr val="292929"/>
              </a:solidFill>
              <a:effectLst/>
              <a:latin typeface="charter"/>
            </a:endParaRPr>
          </a:p>
          <a:p>
            <a:pPr algn="l"/>
            <a:r>
              <a:rPr lang="en-US" b="1" i="0" dirty="0">
                <a:solidFill>
                  <a:srgbClr val="292929"/>
                </a:solidFill>
                <a:effectLst/>
                <a:latin typeface="sohne"/>
              </a:rPr>
              <a:t>2) Model Improvement.</a:t>
            </a:r>
          </a:p>
          <a:p>
            <a:pPr algn="l"/>
            <a:r>
              <a:rPr lang="en-US" b="0" i="0" dirty="0">
                <a:solidFill>
                  <a:srgbClr val="292929"/>
                </a:solidFill>
                <a:effectLst/>
                <a:latin typeface="charter"/>
              </a:rPr>
              <a:t>When training your model, you can use the scores calculated from feature importance to reduce the dimensionality of the model. The higher scores are usually kept and the lower scores are deleted as they are not important for the model. This not only makes the model simpler but also speeds up the model’s working, ultimately improving the performance of the model.</a:t>
            </a:r>
          </a:p>
          <a:p>
            <a:pPr algn="l"/>
            <a:endParaRPr lang="en-US" b="0" i="0" dirty="0">
              <a:solidFill>
                <a:srgbClr val="292929"/>
              </a:solidFill>
              <a:effectLst/>
              <a:latin typeface="charter"/>
            </a:endParaRPr>
          </a:p>
          <a:p>
            <a:pPr algn="l"/>
            <a:r>
              <a:rPr lang="en-US" b="1" i="0" dirty="0">
                <a:solidFill>
                  <a:srgbClr val="292929"/>
                </a:solidFill>
                <a:effectLst/>
                <a:latin typeface="sohne"/>
              </a:rPr>
              <a:t>3) Model Interpretability.</a:t>
            </a:r>
          </a:p>
          <a:p>
            <a:pPr algn="l"/>
            <a:r>
              <a:rPr lang="en-US" b="0" i="0" dirty="0">
                <a:solidFill>
                  <a:srgbClr val="292929"/>
                </a:solidFill>
                <a:effectLst/>
                <a:latin typeface="charter"/>
              </a:rPr>
              <a:t>Feature Importance is also useful for interpreting and communicating your model to other stakeholders. By calculating scores for each feature, you can determine which features attribute the most to the predictive power of your model.</a:t>
            </a:r>
          </a:p>
          <a:p>
            <a:br>
              <a:rPr lang="en-US" b="0" i="0" dirty="0">
                <a:effectLst/>
                <a:latin typeface="medium-content-sans-serif-font"/>
              </a:rPr>
            </a:br>
            <a:endParaRPr lang="en-US" dirty="0"/>
          </a:p>
        </p:txBody>
      </p:sp>
    </p:spTree>
    <p:extLst>
      <p:ext uri="{BB962C8B-B14F-4D97-AF65-F5344CB8AC3E}">
        <p14:creationId xmlns:p14="http://schemas.microsoft.com/office/powerpoint/2010/main" val="2929071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482600" y="321734"/>
            <a:ext cx="8178799" cy="1135737"/>
          </a:xfrm>
        </p:spPr>
        <p:txBody>
          <a:bodyPr vert="horz" lIns="91440" tIns="45720" rIns="91440" bIns="45720" rtlCol="0" anchor="ctr">
            <a:normAutofit/>
          </a:bodyPr>
          <a:lstStyle/>
          <a:p>
            <a:pPr marL="9525" algn="ctr" rtl="0">
              <a:lnSpc>
                <a:spcPct val="90000"/>
              </a:lnSpc>
              <a:spcBef>
                <a:spcPct val="0"/>
              </a:spcBef>
            </a:pPr>
            <a:r>
              <a:rPr lang="en-US" sz="3600" spc="-19" dirty="0"/>
              <a:t>Feature</a:t>
            </a:r>
            <a:r>
              <a:rPr lang="en-US" sz="3100" kern="1200" spc="-19" dirty="0">
                <a:solidFill>
                  <a:schemeClr val="tx1"/>
                </a:solidFill>
                <a:latin typeface="+mj-lt"/>
                <a:ea typeface="+mj-ea"/>
                <a:cs typeface="+mj-cs"/>
              </a:rPr>
              <a:t> </a:t>
            </a:r>
            <a:r>
              <a:rPr lang="en-US" sz="3600" spc="-19" dirty="0"/>
              <a:t>Importance</a:t>
            </a:r>
            <a:r>
              <a:rPr lang="en-US" sz="3100" kern="1200" spc="-19" dirty="0">
                <a:solidFill>
                  <a:schemeClr val="tx1"/>
                </a:solidFill>
                <a:latin typeface="+mj-lt"/>
                <a:ea typeface="+mj-ea"/>
                <a:cs typeface="+mj-cs"/>
              </a:rPr>
              <a:t> </a:t>
            </a:r>
            <a:endParaRPr lang="en-US" sz="3100" kern="1200" spc="-8" dirty="0">
              <a:solidFill>
                <a:schemeClr val="tx1"/>
              </a:solidFill>
              <a:latin typeface="+mj-lt"/>
              <a:ea typeface="+mj-ea"/>
              <a:cs typeface="+mj-cs"/>
            </a:endParaRPr>
          </a:p>
        </p:txBody>
      </p:sp>
      <p:sp>
        <p:nvSpPr>
          <p:cNvPr id="10" name="TextBox 9">
            <a:extLst>
              <a:ext uri="{FF2B5EF4-FFF2-40B4-BE49-F238E27FC236}">
                <a16:creationId xmlns:a16="http://schemas.microsoft.com/office/drawing/2014/main" id="{C4C61B3B-85BA-B1EB-4A02-4E1009ACF7ED}"/>
              </a:ext>
            </a:extLst>
          </p:cNvPr>
          <p:cNvSpPr txBox="1"/>
          <p:nvPr/>
        </p:nvSpPr>
        <p:spPr>
          <a:xfrm>
            <a:off x="482601" y="1782981"/>
            <a:ext cx="3006288" cy="4393982"/>
          </a:xfr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700" dirty="0"/>
              <a:t>Fig above illustrate that the most important feature detect by the XGBOOST algorithm is distance </a:t>
            </a:r>
          </a:p>
        </p:txBody>
      </p:sp>
      <p:pic>
        <p:nvPicPr>
          <p:cNvPr id="12" name="Picture 11">
            <a:extLst>
              <a:ext uri="{FF2B5EF4-FFF2-40B4-BE49-F238E27FC236}">
                <a16:creationId xmlns:a16="http://schemas.microsoft.com/office/drawing/2014/main" id="{3980E790-5D8E-5763-F4AA-433979BE3CFA}"/>
              </a:ext>
            </a:extLst>
          </p:cNvPr>
          <p:cNvPicPr>
            <a:picLocks noChangeAspect="1"/>
          </p:cNvPicPr>
          <p:nvPr/>
        </p:nvPicPr>
        <p:blipFill>
          <a:blip r:embed="rId2"/>
          <a:stretch>
            <a:fillRect/>
          </a:stretch>
        </p:blipFill>
        <p:spPr>
          <a:xfrm>
            <a:off x="3429000" y="2609716"/>
            <a:ext cx="5232399" cy="3410084"/>
          </a:xfrm>
          <a:prstGeom prst="rect">
            <a:avLst/>
          </a:prstGeom>
        </p:spPr>
      </p:pic>
      <p:sp>
        <p:nvSpPr>
          <p:cNvPr id="4" name="object 4"/>
          <p:cNvSpPr/>
          <p:nvPr/>
        </p:nvSpPr>
        <p:spPr>
          <a:xfrm>
            <a:off x="8305800" y="152400"/>
            <a:ext cx="662559" cy="625652"/>
          </a:xfrm>
          <a:prstGeom prst="rect">
            <a:avLst/>
          </a:prstGeom>
          <a:blipFill>
            <a:blip r:embed="rId3" cstate="print"/>
            <a:stretch>
              <a:fillRect/>
            </a:stretch>
          </a:blipFill>
        </p:spPr>
        <p:txBody>
          <a:bodyPr wrap="square" lIns="0" tIns="0" rIns="0" bIns="0" rtlCol="0"/>
          <a:lstStyle/>
          <a:p>
            <a:endParaRPr sz="1350"/>
          </a:p>
        </p:txBody>
      </p:sp>
    </p:spTree>
    <p:extLst>
      <p:ext uri="{BB962C8B-B14F-4D97-AF65-F5344CB8AC3E}">
        <p14:creationId xmlns:p14="http://schemas.microsoft.com/office/powerpoint/2010/main" val="31118501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38205" y="304800"/>
            <a:ext cx="4667589" cy="625652"/>
          </a:xfrm>
          <a:prstGeom prst="rect">
            <a:avLst/>
          </a:prstGeom>
        </p:spPr>
        <p:txBody>
          <a:bodyPr vert="horz" wrap="square" lIns="0" tIns="10001" rIns="0" bIns="0" rtlCol="0">
            <a:spAutoFit/>
          </a:bodyPr>
          <a:lstStyle/>
          <a:p>
            <a:pPr marL="9525">
              <a:spcBef>
                <a:spcPts val="79"/>
              </a:spcBef>
            </a:pPr>
            <a:r>
              <a:rPr lang="en-US" sz="4000" spc="-19"/>
              <a:t>Feature</a:t>
            </a:r>
            <a:r>
              <a:rPr lang="en-US" sz="4000" spc="-45"/>
              <a:t> </a:t>
            </a:r>
            <a:r>
              <a:rPr lang="en-US" sz="4000" spc="-8"/>
              <a:t>Importance</a:t>
            </a:r>
            <a:endParaRPr lang="en-US" sz="4000" spc="-8" dirty="0"/>
          </a:p>
        </p:txBody>
      </p:sp>
      <p:sp>
        <p:nvSpPr>
          <p:cNvPr id="4" name="object 4"/>
          <p:cNvSpPr/>
          <p:nvPr/>
        </p:nvSpPr>
        <p:spPr>
          <a:xfrm>
            <a:off x="8305800" y="152400"/>
            <a:ext cx="662559" cy="625652"/>
          </a:xfrm>
          <a:prstGeom prst="rect">
            <a:avLst/>
          </a:prstGeom>
          <a:blipFill>
            <a:blip r:embed="rId2" cstate="print"/>
            <a:stretch>
              <a:fillRect/>
            </a:stretch>
          </a:blipFill>
        </p:spPr>
        <p:txBody>
          <a:bodyPr wrap="square" lIns="0" tIns="0" rIns="0" bIns="0" rtlCol="0"/>
          <a:lstStyle/>
          <a:p>
            <a:endParaRPr sz="1350"/>
          </a:p>
        </p:txBody>
      </p:sp>
      <p:pic>
        <p:nvPicPr>
          <p:cNvPr id="6" name="Picture 5">
            <a:extLst>
              <a:ext uri="{FF2B5EF4-FFF2-40B4-BE49-F238E27FC236}">
                <a16:creationId xmlns:a16="http://schemas.microsoft.com/office/drawing/2014/main" id="{DE4A265B-9A29-E3BA-AACC-08CD1F93B4AB}"/>
              </a:ext>
            </a:extLst>
          </p:cNvPr>
          <p:cNvPicPr>
            <a:picLocks noChangeAspect="1"/>
          </p:cNvPicPr>
          <p:nvPr/>
        </p:nvPicPr>
        <p:blipFill>
          <a:blip r:embed="rId3"/>
          <a:stretch>
            <a:fillRect/>
          </a:stretch>
        </p:blipFill>
        <p:spPr>
          <a:xfrm>
            <a:off x="3733800" y="1828800"/>
            <a:ext cx="5410200" cy="4206600"/>
          </a:xfrm>
          <a:prstGeom prst="rect">
            <a:avLst/>
          </a:prstGeom>
        </p:spPr>
      </p:pic>
      <p:sp>
        <p:nvSpPr>
          <p:cNvPr id="8" name="TextBox 7">
            <a:extLst>
              <a:ext uri="{FF2B5EF4-FFF2-40B4-BE49-F238E27FC236}">
                <a16:creationId xmlns:a16="http://schemas.microsoft.com/office/drawing/2014/main" id="{4AFD7E1B-D297-8F02-28AF-5E781432E23F}"/>
              </a:ext>
            </a:extLst>
          </p:cNvPr>
          <p:cNvSpPr txBox="1"/>
          <p:nvPr/>
        </p:nvSpPr>
        <p:spPr>
          <a:xfrm>
            <a:off x="381000" y="1752600"/>
            <a:ext cx="2895600" cy="1754326"/>
          </a:xfrm>
          <a:prstGeom prst="rect">
            <a:avLst/>
          </a:prstGeom>
          <a:noFill/>
        </p:spPr>
        <p:txBody>
          <a:bodyPr wrap="square" rtlCol="0">
            <a:spAutoFit/>
          </a:bodyPr>
          <a:lstStyle/>
          <a:p>
            <a:pPr marL="285750" indent="-285750">
              <a:buFont typeface="Arial" panose="020B0604020202020204" pitchFamily="34" charset="0"/>
              <a:buChar char="•"/>
            </a:pPr>
            <a:r>
              <a:rPr lang="en-US" sz="1800" dirty="0"/>
              <a:t>Fig above illustrate that the most important feature detect by the </a:t>
            </a:r>
            <a:r>
              <a:rPr lang="en-US" sz="1800" dirty="0" err="1"/>
              <a:t>LightGBM</a:t>
            </a:r>
            <a:r>
              <a:rPr lang="en-US" sz="1800" dirty="0"/>
              <a:t> algorithm is hour </a:t>
            </a:r>
          </a:p>
          <a:p>
            <a:endParaRPr lang="en-US" dirty="0"/>
          </a:p>
        </p:txBody>
      </p:sp>
    </p:spTree>
    <p:extLst>
      <p:ext uri="{BB962C8B-B14F-4D97-AF65-F5344CB8AC3E}">
        <p14:creationId xmlns:p14="http://schemas.microsoft.com/office/powerpoint/2010/main" val="5094891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30015" y="517700"/>
            <a:ext cx="5258276" cy="625652"/>
          </a:xfrm>
          <a:prstGeom prst="rect">
            <a:avLst/>
          </a:prstGeom>
        </p:spPr>
        <p:txBody>
          <a:bodyPr vert="horz" wrap="square" lIns="0" tIns="10001" rIns="0" bIns="0" rtlCol="0">
            <a:spAutoFit/>
          </a:bodyPr>
          <a:lstStyle/>
          <a:p>
            <a:pPr marL="9525">
              <a:spcBef>
                <a:spcPts val="79"/>
              </a:spcBef>
            </a:pPr>
            <a:r>
              <a:rPr sz="4000" spc="-15" dirty="0"/>
              <a:t>Hyperparameter</a:t>
            </a:r>
            <a:r>
              <a:rPr sz="4000" spc="-11" dirty="0"/>
              <a:t> </a:t>
            </a:r>
            <a:r>
              <a:rPr sz="4000" spc="-34" dirty="0"/>
              <a:t>Tuning</a:t>
            </a:r>
          </a:p>
        </p:txBody>
      </p:sp>
      <p:sp>
        <p:nvSpPr>
          <p:cNvPr id="3" name="object 3"/>
          <p:cNvSpPr/>
          <p:nvPr/>
        </p:nvSpPr>
        <p:spPr>
          <a:xfrm>
            <a:off x="8305800" y="152400"/>
            <a:ext cx="683513" cy="625651"/>
          </a:xfrm>
          <a:prstGeom prst="rect">
            <a:avLst/>
          </a:prstGeom>
          <a:blipFill>
            <a:blip r:embed="rId2" cstate="print"/>
            <a:stretch>
              <a:fillRect/>
            </a:stretch>
          </a:blipFill>
        </p:spPr>
        <p:txBody>
          <a:bodyPr wrap="square" lIns="0" tIns="0" rIns="0" bIns="0" rtlCol="0"/>
          <a:lstStyle/>
          <a:p>
            <a:endParaRPr sz="1350"/>
          </a:p>
        </p:txBody>
      </p:sp>
      <p:graphicFrame>
        <p:nvGraphicFramePr>
          <p:cNvPr id="4" name="object 4"/>
          <p:cNvGraphicFramePr>
            <a:graphicFrameLocks noGrp="1"/>
          </p:cNvGraphicFramePr>
          <p:nvPr>
            <p:extLst>
              <p:ext uri="{D42A27DB-BD31-4B8C-83A1-F6EECF244321}">
                <p14:modId xmlns:p14="http://schemas.microsoft.com/office/powerpoint/2010/main" val="125179589"/>
              </p:ext>
            </p:extLst>
          </p:nvPr>
        </p:nvGraphicFramePr>
        <p:xfrm>
          <a:off x="4783455" y="3886200"/>
          <a:ext cx="3293745" cy="2111303"/>
        </p:xfrm>
        <a:graphic>
          <a:graphicData uri="http://schemas.openxmlformats.org/drawingml/2006/table">
            <a:tbl>
              <a:tblPr firstRow="1" bandRow="1">
                <a:tableStyleId>{2D5ABB26-0587-4C30-8999-92F81FD0307C}</a:tableStyleId>
              </a:tblPr>
              <a:tblGrid>
                <a:gridCol w="1132063">
                  <a:extLst>
                    <a:ext uri="{9D8B030D-6E8A-4147-A177-3AD203B41FA5}">
                      <a16:colId xmlns:a16="http://schemas.microsoft.com/office/drawing/2014/main" val="20000"/>
                    </a:ext>
                  </a:extLst>
                </a:gridCol>
                <a:gridCol w="1018683">
                  <a:extLst>
                    <a:ext uri="{9D8B030D-6E8A-4147-A177-3AD203B41FA5}">
                      <a16:colId xmlns:a16="http://schemas.microsoft.com/office/drawing/2014/main" val="20001"/>
                    </a:ext>
                  </a:extLst>
                </a:gridCol>
                <a:gridCol w="1142999">
                  <a:extLst>
                    <a:ext uri="{9D8B030D-6E8A-4147-A177-3AD203B41FA5}">
                      <a16:colId xmlns:a16="http://schemas.microsoft.com/office/drawing/2014/main" val="20002"/>
                    </a:ext>
                  </a:extLst>
                </a:gridCol>
              </a:tblGrid>
              <a:tr h="457200">
                <a:tc>
                  <a:txBody>
                    <a:bodyPr/>
                    <a:lstStyle/>
                    <a:p>
                      <a:pPr marL="90805">
                        <a:lnSpc>
                          <a:spcPct val="100000"/>
                        </a:lnSpc>
                        <a:spcBef>
                          <a:spcPts val="260"/>
                        </a:spcBef>
                      </a:pPr>
                      <a:r>
                        <a:rPr sz="1400" spc="-5" dirty="0">
                          <a:latin typeface="Carlito"/>
                          <a:cs typeface="Carlito"/>
                        </a:rPr>
                        <a:t>Metric</a:t>
                      </a:r>
                      <a:endParaRPr sz="140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123189">
                        <a:lnSpc>
                          <a:spcPct val="100000"/>
                        </a:lnSpc>
                        <a:spcBef>
                          <a:spcPts val="260"/>
                        </a:spcBef>
                      </a:pPr>
                      <a:r>
                        <a:rPr lang="en-IN" sz="1400" spc="-15" dirty="0">
                          <a:latin typeface="Carlito"/>
                          <a:cs typeface="Carlito"/>
                        </a:rPr>
                        <a:t>XGB</a:t>
                      </a:r>
                      <a:endParaRPr sz="1400" dirty="0">
                        <a:latin typeface="Carlito"/>
                        <a:cs typeface="Carlito"/>
                      </a:endParaRPr>
                    </a:p>
                  </a:txBody>
                  <a:tcPr marL="0" marR="0" marT="24765" marB="0">
                    <a:lnT w="12700">
                      <a:solidFill>
                        <a:srgbClr val="C0504D"/>
                      </a:solidFill>
                      <a:prstDash val="solid"/>
                    </a:lnT>
                    <a:lnB w="12700">
                      <a:solidFill>
                        <a:srgbClr val="C0504D"/>
                      </a:solidFill>
                      <a:prstDash val="solid"/>
                    </a:lnB>
                    <a:solidFill>
                      <a:srgbClr val="F4E9E9"/>
                    </a:solidFill>
                  </a:tcPr>
                </a:tc>
                <a:tc>
                  <a:txBody>
                    <a:bodyPr/>
                    <a:lstStyle/>
                    <a:p>
                      <a:pPr marL="202565">
                        <a:lnSpc>
                          <a:spcPct val="100000"/>
                        </a:lnSpc>
                        <a:spcBef>
                          <a:spcPts val="260"/>
                        </a:spcBef>
                      </a:pPr>
                      <a:r>
                        <a:rPr sz="1400" spc="-5" dirty="0">
                          <a:latin typeface="Carlito"/>
                          <a:cs typeface="Carlito"/>
                        </a:rPr>
                        <a:t>LightGBM</a:t>
                      </a:r>
                      <a:endParaRPr sz="140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0"/>
                  </a:ext>
                </a:extLst>
              </a:tr>
              <a:tr h="413526">
                <a:tc>
                  <a:txBody>
                    <a:bodyPr/>
                    <a:lstStyle/>
                    <a:p>
                      <a:pPr marL="90805">
                        <a:lnSpc>
                          <a:spcPct val="100000"/>
                        </a:lnSpc>
                        <a:spcBef>
                          <a:spcPts val="259"/>
                        </a:spcBef>
                      </a:pPr>
                      <a:r>
                        <a:rPr sz="1400" spc="-5" dirty="0">
                          <a:latin typeface="Carlito"/>
                          <a:cs typeface="Carlito"/>
                        </a:rPr>
                        <a:t>MSE</a:t>
                      </a:r>
                      <a:endParaRPr sz="1400" dirty="0">
                        <a:latin typeface="Carlito"/>
                        <a:cs typeface="Carlito"/>
                      </a:endParaRPr>
                    </a:p>
                  </a:txBody>
                  <a:tcPr marL="0" marR="0" marT="24764" marB="0">
                    <a:lnL w="12700">
                      <a:solidFill>
                        <a:srgbClr val="C0504D"/>
                      </a:solidFill>
                      <a:prstDash val="solid"/>
                    </a:lnL>
                    <a:lnT w="12700">
                      <a:solidFill>
                        <a:srgbClr val="C0504D"/>
                      </a:solidFill>
                      <a:prstDash val="solid"/>
                    </a:lnT>
                    <a:lnB w="12700">
                      <a:solidFill>
                        <a:srgbClr val="C0504D"/>
                      </a:solidFill>
                      <a:prstDash val="solid"/>
                    </a:lnB>
                  </a:tcPr>
                </a:tc>
                <a:tc>
                  <a:txBody>
                    <a:bodyPr/>
                    <a:lstStyle/>
                    <a:p>
                      <a:pPr marL="123189">
                        <a:lnSpc>
                          <a:spcPct val="100000"/>
                        </a:lnSpc>
                        <a:spcBef>
                          <a:spcPts val="259"/>
                        </a:spcBef>
                      </a:pPr>
                      <a:r>
                        <a:rPr sz="1400" spc="-5" dirty="0">
                          <a:latin typeface="Carlito"/>
                          <a:cs typeface="Carlito"/>
                        </a:rPr>
                        <a:t>103672.2</a:t>
                      </a:r>
                      <a:endParaRPr sz="1400">
                        <a:latin typeface="Carlito"/>
                        <a:cs typeface="Carlito"/>
                      </a:endParaRPr>
                    </a:p>
                  </a:txBody>
                  <a:tcPr marL="0" marR="0" marT="24764" marB="0">
                    <a:lnT w="12700">
                      <a:solidFill>
                        <a:srgbClr val="C0504D"/>
                      </a:solidFill>
                      <a:prstDash val="solid"/>
                    </a:lnT>
                    <a:lnB w="12700">
                      <a:solidFill>
                        <a:srgbClr val="C0504D"/>
                      </a:solidFill>
                      <a:prstDash val="solid"/>
                    </a:lnB>
                  </a:tcPr>
                </a:tc>
                <a:tc>
                  <a:txBody>
                    <a:bodyPr/>
                    <a:lstStyle/>
                    <a:p>
                      <a:pPr marL="202565">
                        <a:lnSpc>
                          <a:spcPct val="100000"/>
                        </a:lnSpc>
                        <a:spcBef>
                          <a:spcPts val="259"/>
                        </a:spcBef>
                      </a:pPr>
                      <a:r>
                        <a:rPr sz="1400" spc="-5" dirty="0">
                          <a:latin typeface="Carlito"/>
                          <a:cs typeface="Carlito"/>
                        </a:rPr>
                        <a:t>103515.51</a:t>
                      </a:r>
                      <a:endParaRPr sz="1400">
                        <a:latin typeface="Carlito"/>
                        <a:cs typeface="Carlito"/>
                      </a:endParaRPr>
                    </a:p>
                  </a:txBody>
                  <a:tcPr marL="0" marR="0" marT="24764" marB="0">
                    <a:lnR w="12700">
                      <a:solidFill>
                        <a:srgbClr val="C0504D"/>
                      </a:solidFill>
                      <a:prstDash val="solid"/>
                    </a:lnR>
                    <a:lnT w="12700">
                      <a:solidFill>
                        <a:srgbClr val="C0504D"/>
                      </a:solidFill>
                      <a:prstDash val="solid"/>
                    </a:lnT>
                    <a:lnB w="12700">
                      <a:solidFill>
                        <a:srgbClr val="C0504D"/>
                      </a:solidFill>
                      <a:prstDash val="solid"/>
                    </a:lnB>
                  </a:tcPr>
                </a:tc>
                <a:extLst>
                  <a:ext uri="{0D108BD9-81ED-4DB2-BD59-A6C34878D82A}">
                    <a16:rowId xmlns:a16="http://schemas.microsoft.com/office/drawing/2014/main" val="10001"/>
                  </a:ext>
                </a:extLst>
              </a:tr>
              <a:tr h="413526">
                <a:tc>
                  <a:txBody>
                    <a:bodyPr/>
                    <a:lstStyle/>
                    <a:p>
                      <a:pPr marL="90805">
                        <a:lnSpc>
                          <a:spcPct val="100000"/>
                        </a:lnSpc>
                        <a:spcBef>
                          <a:spcPts val="260"/>
                        </a:spcBef>
                      </a:pPr>
                      <a:r>
                        <a:rPr sz="1400" spc="-5" dirty="0">
                          <a:latin typeface="Carlito"/>
                          <a:cs typeface="Carlito"/>
                        </a:rPr>
                        <a:t>RMSE</a:t>
                      </a:r>
                      <a:endParaRPr sz="140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123189">
                        <a:lnSpc>
                          <a:spcPct val="100000"/>
                        </a:lnSpc>
                        <a:spcBef>
                          <a:spcPts val="260"/>
                        </a:spcBef>
                      </a:pPr>
                      <a:r>
                        <a:rPr sz="1400" spc="-5" dirty="0">
                          <a:latin typeface="Carlito"/>
                          <a:cs typeface="Carlito"/>
                        </a:rPr>
                        <a:t>321.98</a:t>
                      </a:r>
                      <a:endParaRPr sz="1400">
                        <a:latin typeface="Carlito"/>
                        <a:cs typeface="Carlito"/>
                      </a:endParaRPr>
                    </a:p>
                  </a:txBody>
                  <a:tcPr marL="0" marR="0" marT="24765" marB="0">
                    <a:lnT w="12700">
                      <a:solidFill>
                        <a:srgbClr val="C0504D"/>
                      </a:solidFill>
                      <a:prstDash val="solid"/>
                    </a:lnT>
                    <a:lnB w="12700">
                      <a:solidFill>
                        <a:srgbClr val="C0504D"/>
                      </a:solidFill>
                      <a:prstDash val="solid"/>
                    </a:lnB>
                    <a:solidFill>
                      <a:srgbClr val="F4E9E9"/>
                    </a:solidFill>
                  </a:tcPr>
                </a:tc>
                <a:tc>
                  <a:txBody>
                    <a:bodyPr/>
                    <a:lstStyle/>
                    <a:p>
                      <a:pPr marL="202565">
                        <a:lnSpc>
                          <a:spcPct val="100000"/>
                        </a:lnSpc>
                        <a:spcBef>
                          <a:spcPts val="260"/>
                        </a:spcBef>
                      </a:pPr>
                      <a:r>
                        <a:rPr sz="1400" spc="-5" dirty="0">
                          <a:latin typeface="Carlito"/>
                          <a:cs typeface="Carlito"/>
                        </a:rPr>
                        <a:t>321.74</a:t>
                      </a:r>
                      <a:endParaRPr sz="140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2"/>
                  </a:ext>
                </a:extLst>
              </a:tr>
              <a:tr h="413525">
                <a:tc>
                  <a:txBody>
                    <a:bodyPr/>
                    <a:lstStyle/>
                    <a:p>
                      <a:pPr marL="90805">
                        <a:lnSpc>
                          <a:spcPct val="100000"/>
                        </a:lnSpc>
                        <a:spcBef>
                          <a:spcPts val="260"/>
                        </a:spcBef>
                      </a:pPr>
                      <a:r>
                        <a:rPr sz="1400" spc="-5" dirty="0">
                          <a:latin typeface="Carlito"/>
                          <a:cs typeface="Carlito"/>
                        </a:rPr>
                        <a:t>R2</a:t>
                      </a:r>
                      <a:endParaRPr sz="140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tcPr>
                </a:tc>
                <a:tc>
                  <a:txBody>
                    <a:bodyPr/>
                    <a:lstStyle/>
                    <a:p>
                      <a:pPr marL="123189">
                        <a:lnSpc>
                          <a:spcPct val="100000"/>
                        </a:lnSpc>
                        <a:spcBef>
                          <a:spcPts val="260"/>
                        </a:spcBef>
                      </a:pPr>
                      <a:r>
                        <a:rPr sz="1400" spc="-5" dirty="0">
                          <a:latin typeface="Carlito"/>
                          <a:cs typeface="Carlito"/>
                        </a:rPr>
                        <a:t>0.6933</a:t>
                      </a:r>
                      <a:endParaRPr sz="1400">
                        <a:latin typeface="Carlito"/>
                        <a:cs typeface="Carlito"/>
                      </a:endParaRPr>
                    </a:p>
                  </a:txBody>
                  <a:tcPr marL="0" marR="0" marT="24765" marB="0">
                    <a:lnT w="12700">
                      <a:solidFill>
                        <a:srgbClr val="C0504D"/>
                      </a:solidFill>
                      <a:prstDash val="solid"/>
                    </a:lnT>
                    <a:lnB w="12700">
                      <a:solidFill>
                        <a:srgbClr val="C0504D"/>
                      </a:solidFill>
                      <a:prstDash val="solid"/>
                    </a:lnB>
                  </a:tcPr>
                </a:tc>
                <a:tc>
                  <a:txBody>
                    <a:bodyPr/>
                    <a:lstStyle/>
                    <a:p>
                      <a:pPr marL="202565">
                        <a:lnSpc>
                          <a:spcPct val="100000"/>
                        </a:lnSpc>
                        <a:spcBef>
                          <a:spcPts val="260"/>
                        </a:spcBef>
                      </a:pPr>
                      <a:r>
                        <a:rPr sz="1400" spc="-5" dirty="0">
                          <a:latin typeface="Carlito"/>
                          <a:cs typeface="Carlito"/>
                        </a:rPr>
                        <a:t>0.6938</a:t>
                      </a:r>
                      <a:endParaRPr sz="140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tcPr>
                </a:tc>
                <a:extLst>
                  <a:ext uri="{0D108BD9-81ED-4DB2-BD59-A6C34878D82A}">
                    <a16:rowId xmlns:a16="http://schemas.microsoft.com/office/drawing/2014/main" val="10003"/>
                  </a:ext>
                </a:extLst>
              </a:tr>
              <a:tr h="413526">
                <a:tc>
                  <a:txBody>
                    <a:bodyPr/>
                    <a:lstStyle/>
                    <a:p>
                      <a:pPr marL="90805">
                        <a:lnSpc>
                          <a:spcPct val="100000"/>
                        </a:lnSpc>
                        <a:spcBef>
                          <a:spcPts val="260"/>
                        </a:spcBef>
                      </a:pPr>
                      <a:r>
                        <a:rPr sz="1400" spc="-10" dirty="0">
                          <a:latin typeface="Carlito"/>
                          <a:cs typeface="Carlito"/>
                        </a:rPr>
                        <a:t>Adjusted_R2</a:t>
                      </a:r>
                      <a:endParaRPr sz="140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123189">
                        <a:lnSpc>
                          <a:spcPct val="100000"/>
                        </a:lnSpc>
                        <a:spcBef>
                          <a:spcPts val="260"/>
                        </a:spcBef>
                      </a:pPr>
                      <a:r>
                        <a:rPr sz="1400" spc="-5" dirty="0">
                          <a:latin typeface="Carlito"/>
                          <a:cs typeface="Carlito"/>
                        </a:rPr>
                        <a:t>0.6857</a:t>
                      </a:r>
                      <a:endParaRPr sz="1400">
                        <a:latin typeface="Carlito"/>
                        <a:cs typeface="Carlito"/>
                      </a:endParaRPr>
                    </a:p>
                  </a:txBody>
                  <a:tcPr marL="0" marR="0" marT="24765" marB="0">
                    <a:lnT w="12700">
                      <a:solidFill>
                        <a:srgbClr val="C0504D"/>
                      </a:solidFill>
                      <a:prstDash val="solid"/>
                    </a:lnT>
                    <a:lnB w="12700">
                      <a:solidFill>
                        <a:srgbClr val="C0504D"/>
                      </a:solidFill>
                      <a:prstDash val="solid"/>
                    </a:lnB>
                    <a:solidFill>
                      <a:srgbClr val="F4E9E9"/>
                    </a:solidFill>
                  </a:tcPr>
                </a:tc>
                <a:tc>
                  <a:txBody>
                    <a:bodyPr/>
                    <a:lstStyle/>
                    <a:p>
                      <a:pPr marL="202565">
                        <a:lnSpc>
                          <a:spcPct val="100000"/>
                        </a:lnSpc>
                        <a:spcBef>
                          <a:spcPts val="260"/>
                        </a:spcBef>
                      </a:pPr>
                      <a:r>
                        <a:rPr sz="1400" spc="-5" dirty="0">
                          <a:latin typeface="Carlito"/>
                          <a:cs typeface="Carlito"/>
                        </a:rPr>
                        <a:t>0.6862</a:t>
                      </a:r>
                      <a:endParaRPr sz="1400" dirty="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4"/>
                  </a:ext>
                </a:extLst>
              </a:tr>
            </a:tbl>
          </a:graphicData>
        </a:graphic>
      </p:graphicFrame>
      <p:graphicFrame>
        <p:nvGraphicFramePr>
          <p:cNvPr id="5" name="object 5"/>
          <p:cNvGraphicFramePr>
            <a:graphicFrameLocks noGrp="1"/>
          </p:cNvGraphicFramePr>
          <p:nvPr>
            <p:extLst>
              <p:ext uri="{D42A27DB-BD31-4B8C-83A1-F6EECF244321}">
                <p14:modId xmlns:p14="http://schemas.microsoft.com/office/powerpoint/2010/main" val="3489294065"/>
              </p:ext>
            </p:extLst>
          </p:nvPr>
        </p:nvGraphicFramePr>
        <p:xfrm>
          <a:off x="762001" y="3886200"/>
          <a:ext cx="3897153" cy="2225608"/>
        </p:xfrm>
        <a:graphic>
          <a:graphicData uri="http://schemas.openxmlformats.org/drawingml/2006/table">
            <a:tbl>
              <a:tblPr firstRow="1" bandRow="1">
                <a:tableStyleId>{2D5ABB26-0587-4C30-8999-92F81FD0307C}</a:tableStyleId>
              </a:tblPr>
              <a:tblGrid>
                <a:gridCol w="1674515">
                  <a:extLst>
                    <a:ext uri="{9D8B030D-6E8A-4147-A177-3AD203B41FA5}">
                      <a16:colId xmlns:a16="http://schemas.microsoft.com/office/drawing/2014/main" val="20000"/>
                    </a:ext>
                  </a:extLst>
                </a:gridCol>
                <a:gridCol w="952089">
                  <a:extLst>
                    <a:ext uri="{9D8B030D-6E8A-4147-A177-3AD203B41FA5}">
                      <a16:colId xmlns:a16="http://schemas.microsoft.com/office/drawing/2014/main" val="20001"/>
                    </a:ext>
                  </a:extLst>
                </a:gridCol>
                <a:gridCol w="1270549">
                  <a:extLst>
                    <a:ext uri="{9D8B030D-6E8A-4147-A177-3AD203B41FA5}">
                      <a16:colId xmlns:a16="http://schemas.microsoft.com/office/drawing/2014/main" val="20002"/>
                    </a:ext>
                  </a:extLst>
                </a:gridCol>
              </a:tblGrid>
              <a:tr h="329720">
                <a:tc>
                  <a:txBody>
                    <a:bodyPr/>
                    <a:lstStyle/>
                    <a:p>
                      <a:pPr marL="91440">
                        <a:lnSpc>
                          <a:spcPct val="100000"/>
                        </a:lnSpc>
                        <a:spcBef>
                          <a:spcPts val="260"/>
                        </a:spcBef>
                      </a:pPr>
                      <a:r>
                        <a:rPr sz="1400" spc="-10" dirty="0">
                          <a:latin typeface="Carlito"/>
                          <a:cs typeface="Carlito"/>
                        </a:rPr>
                        <a:t>Hyperparameters</a:t>
                      </a:r>
                      <a:endParaRPr sz="140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116205">
                        <a:lnSpc>
                          <a:spcPct val="100000"/>
                        </a:lnSpc>
                        <a:spcBef>
                          <a:spcPts val="260"/>
                        </a:spcBef>
                      </a:pPr>
                      <a:r>
                        <a:rPr lang="en-IN" sz="1400" spc="-15" dirty="0">
                          <a:latin typeface="Carlito"/>
                          <a:cs typeface="Carlito"/>
                        </a:rPr>
                        <a:t>XGB</a:t>
                      </a:r>
                      <a:endParaRPr sz="1400" dirty="0">
                        <a:latin typeface="Carlito"/>
                        <a:cs typeface="Carlito"/>
                      </a:endParaRPr>
                    </a:p>
                  </a:txBody>
                  <a:tcPr marL="0" marR="0" marT="24765" marB="0">
                    <a:lnT w="12700">
                      <a:solidFill>
                        <a:srgbClr val="C0504D"/>
                      </a:solidFill>
                      <a:prstDash val="solid"/>
                    </a:lnT>
                    <a:lnB w="12700">
                      <a:solidFill>
                        <a:srgbClr val="C0504D"/>
                      </a:solidFill>
                      <a:prstDash val="solid"/>
                    </a:lnB>
                    <a:solidFill>
                      <a:srgbClr val="F4E9E9"/>
                    </a:solidFill>
                  </a:tcPr>
                </a:tc>
                <a:tc>
                  <a:txBody>
                    <a:bodyPr/>
                    <a:lstStyle/>
                    <a:p>
                      <a:pPr marL="153670">
                        <a:lnSpc>
                          <a:spcPct val="100000"/>
                        </a:lnSpc>
                        <a:spcBef>
                          <a:spcPts val="260"/>
                        </a:spcBef>
                      </a:pPr>
                      <a:r>
                        <a:rPr sz="1400" spc="-5" dirty="0">
                          <a:latin typeface="Carlito"/>
                          <a:cs typeface="Carlito"/>
                        </a:rPr>
                        <a:t>LightGBM</a:t>
                      </a:r>
                      <a:endParaRPr sz="140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0"/>
                  </a:ext>
                </a:extLst>
              </a:tr>
              <a:tr h="329720">
                <a:tc>
                  <a:txBody>
                    <a:bodyPr/>
                    <a:lstStyle/>
                    <a:p>
                      <a:pPr marL="91440">
                        <a:lnSpc>
                          <a:spcPct val="100000"/>
                        </a:lnSpc>
                        <a:spcBef>
                          <a:spcPts val="260"/>
                        </a:spcBef>
                      </a:pPr>
                      <a:r>
                        <a:rPr sz="1400" spc="-10" dirty="0">
                          <a:latin typeface="Carlito"/>
                          <a:cs typeface="Carlito"/>
                        </a:rPr>
                        <a:t>n_estimator</a:t>
                      </a:r>
                      <a:endParaRPr sz="1400">
                        <a:latin typeface="Carlito"/>
                        <a:cs typeface="Carlito"/>
                      </a:endParaRPr>
                    </a:p>
                  </a:txBody>
                  <a:tcPr marL="0" marR="0" marT="24765" marB="0">
                    <a:lnL w="12700">
                      <a:solidFill>
                        <a:srgbClr val="C0504D"/>
                      </a:solidFill>
                      <a:prstDash val="solid"/>
                    </a:lnL>
                    <a:lnT w="12700">
                      <a:solidFill>
                        <a:srgbClr val="C0504D"/>
                      </a:solidFill>
                      <a:prstDash val="solid"/>
                    </a:lnT>
                    <a:lnB w="12700">
                      <a:solidFill>
                        <a:srgbClr val="C0504D"/>
                      </a:solidFill>
                      <a:prstDash val="solid"/>
                    </a:lnB>
                  </a:tcPr>
                </a:tc>
                <a:tc>
                  <a:txBody>
                    <a:bodyPr/>
                    <a:lstStyle/>
                    <a:p>
                      <a:pPr marL="116205">
                        <a:lnSpc>
                          <a:spcPct val="100000"/>
                        </a:lnSpc>
                        <a:spcBef>
                          <a:spcPts val="260"/>
                        </a:spcBef>
                      </a:pPr>
                      <a:r>
                        <a:rPr sz="1400" spc="-5" dirty="0">
                          <a:latin typeface="Carlito"/>
                          <a:cs typeface="Carlito"/>
                        </a:rPr>
                        <a:t>[5,10,20]</a:t>
                      </a:r>
                      <a:endParaRPr sz="1400" dirty="0">
                        <a:latin typeface="Carlito"/>
                        <a:cs typeface="Carlito"/>
                      </a:endParaRPr>
                    </a:p>
                  </a:txBody>
                  <a:tcPr marL="0" marR="0" marT="24765" marB="0">
                    <a:lnT w="12700">
                      <a:solidFill>
                        <a:srgbClr val="C0504D"/>
                      </a:solidFill>
                      <a:prstDash val="solid"/>
                    </a:lnT>
                    <a:lnB w="12700">
                      <a:solidFill>
                        <a:srgbClr val="C0504D"/>
                      </a:solidFill>
                      <a:prstDash val="solid"/>
                    </a:lnB>
                  </a:tcPr>
                </a:tc>
                <a:tc>
                  <a:txBody>
                    <a:bodyPr/>
                    <a:lstStyle/>
                    <a:p>
                      <a:pPr marL="153670">
                        <a:lnSpc>
                          <a:spcPct val="100000"/>
                        </a:lnSpc>
                        <a:spcBef>
                          <a:spcPts val="260"/>
                        </a:spcBef>
                      </a:pPr>
                      <a:r>
                        <a:rPr sz="1400" spc="-5" dirty="0">
                          <a:latin typeface="Carlito"/>
                          <a:cs typeface="Carlito"/>
                        </a:rPr>
                        <a:t>[5,10,20]</a:t>
                      </a:r>
                      <a:endParaRPr sz="1400">
                        <a:latin typeface="Carlito"/>
                        <a:cs typeface="Carlito"/>
                      </a:endParaRPr>
                    </a:p>
                  </a:txBody>
                  <a:tcPr marL="0" marR="0" marT="24765" marB="0">
                    <a:lnR w="12700">
                      <a:solidFill>
                        <a:srgbClr val="C0504D"/>
                      </a:solidFill>
                      <a:prstDash val="solid"/>
                    </a:lnR>
                    <a:lnT w="12700">
                      <a:solidFill>
                        <a:srgbClr val="C0504D"/>
                      </a:solidFill>
                      <a:prstDash val="solid"/>
                    </a:lnT>
                    <a:lnB w="12700">
                      <a:solidFill>
                        <a:srgbClr val="C0504D"/>
                      </a:solidFill>
                      <a:prstDash val="solid"/>
                    </a:lnB>
                  </a:tcPr>
                </a:tc>
                <a:extLst>
                  <a:ext uri="{0D108BD9-81ED-4DB2-BD59-A6C34878D82A}">
                    <a16:rowId xmlns:a16="http://schemas.microsoft.com/office/drawing/2014/main" val="10001"/>
                  </a:ext>
                </a:extLst>
              </a:tr>
              <a:tr h="329720">
                <a:tc>
                  <a:txBody>
                    <a:bodyPr/>
                    <a:lstStyle/>
                    <a:p>
                      <a:pPr marL="91440">
                        <a:lnSpc>
                          <a:spcPct val="100000"/>
                        </a:lnSpc>
                        <a:spcBef>
                          <a:spcPts val="259"/>
                        </a:spcBef>
                      </a:pPr>
                      <a:r>
                        <a:rPr sz="1400" spc="-10" dirty="0">
                          <a:latin typeface="Carlito"/>
                          <a:cs typeface="Carlito"/>
                        </a:rPr>
                        <a:t>max_depth</a:t>
                      </a:r>
                      <a:endParaRPr sz="1400">
                        <a:latin typeface="Carlito"/>
                        <a:cs typeface="Carlito"/>
                      </a:endParaRPr>
                    </a:p>
                  </a:txBody>
                  <a:tcPr marL="0" marR="0" marT="24764"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116205">
                        <a:lnSpc>
                          <a:spcPct val="100000"/>
                        </a:lnSpc>
                        <a:spcBef>
                          <a:spcPts val="259"/>
                        </a:spcBef>
                      </a:pPr>
                      <a:r>
                        <a:rPr sz="1400" spc="-5" dirty="0">
                          <a:latin typeface="Carlito"/>
                          <a:cs typeface="Carlito"/>
                        </a:rPr>
                        <a:t>[5,7,9]</a:t>
                      </a:r>
                      <a:endParaRPr sz="1400" dirty="0">
                        <a:latin typeface="Carlito"/>
                        <a:cs typeface="Carlito"/>
                      </a:endParaRPr>
                    </a:p>
                  </a:txBody>
                  <a:tcPr marL="0" marR="0" marT="24764" marB="0">
                    <a:lnT w="12700">
                      <a:solidFill>
                        <a:srgbClr val="C0504D"/>
                      </a:solidFill>
                      <a:prstDash val="solid"/>
                    </a:lnT>
                    <a:lnB w="12700">
                      <a:solidFill>
                        <a:srgbClr val="C0504D"/>
                      </a:solidFill>
                      <a:prstDash val="solid"/>
                    </a:lnB>
                    <a:solidFill>
                      <a:srgbClr val="F4E9E9"/>
                    </a:solidFill>
                  </a:tcPr>
                </a:tc>
                <a:tc>
                  <a:txBody>
                    <a:bodyPr/>
                    <a:lstStyle/>
                    <a:p>
                      <a:pPr marL="153670">
                        <a:lnSpc>
                          <a:spcPct val="100000"/>
                        </a:lnSpc>
                        <a:spcBef>
                          <a:spcPts val="259"/>
                        </a:spcBef>
                      </a:pPr>
                      <a:r>
                        <a:rPr sz="1400" spc="-5" dirty="0">
                          <a:latin typeface="Carlito"/>
                          <a:cs typeface="Carlito"/>
                        </a:rPr>
                        <a:t>[5,7,9]</a:t>
                      </a:r>
                      <a:endParaRPr sz="1400">
                        <a:latin typeface="Carlito"/>
                        <a:cs typeface="Carlito"/>
                      </a:endParaRPr>
                    </a:p>
                  </a:txBody>
                  <a:tcPr marL="0" marR="0" marT="24764"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2"/>
                  </a:ext>
                </a:extLst>
              </a:tr>
              <a:tr h="577008">
                <a:tc>
                  <a:txBody>
                    <a:bodyPr/>
                    <a:lstStyle/>
                    <a:p>
                      <a:pPr marL="91440">
                        <a:lnSpc>
                          <a:spcPct val="100000"/>
                        </a:lnSpc>
                        <a:spcBef>
                          <a:spcPts val="259"/>
                        </a:spcBef>
                      </a:pPr>
                      <a:r>
                        <a:rPr sz="1400" spc="-5" dirty="0">
                          <a:latin typeface="Carlito"/>
                          <a:cs typeface="Carlito"/>
                        </a:rPr>
                        <a:t>min_samples_split</a:t>
                      </a:r>
                      <a:endParaRPr sz="1400">
                        <a:latin typeface="Carlito"/>
                        <a:cs typeface="Carlito"/>
                      </a:endParaRPr>
                    </a:p>
                  </a:txBody>
                  <a:tcPr marL="0" marR="0" marT="24764" marB="0">
                    <a:lnL w="12700">
                      <a:solidFill>
                        <a:srgbClr val="C0504D"/>
                      </a:solidFill>
                      <a:prstDash val="solid"/>
                    </a:lnL>
                    <a:lnT w="12700">
                      <a:solidFill>
                        <a:srgbClr val="C0504D"/>
                      </a:solidFill>
                      <a:prstDash val="solid"/>
                    </a:lnT>
                    <a:lnB w="12700">
                      <a:solidFill>
                        <a:srgbClr val="C0504D"/>
                      </a:solidFill>
                      <a:prstDash val="solid"/>
                    </a:lnB>
                  </a:tcPr>
                </a:tc>
                <a:tc>
                  <a:txBody>
                    <a:bodyPr/>
                    <a:lstStyle/>
                    <a:p>
                      <a:pPr marL="116205">
                        <a:lnSpc>
                          <a:spcPct val="100000"/>
                        </a:lnSpc>
                        <a:spcBef>
                          <a:spcPts val="259"/>
                        </a:spcBef>
                      </a:pPr>
                      <a:r>
                        <a:rPr sz="1400" spc="-5" dirty="0">
                          <a:latin typeface="Carlito"/>
                          <a:cs typeface="Carlito"/>
                        </a:rPr>
                        <a:t>[40,50]</a:t>
                      </a:r>
                      <a:endParaRPr sz="1400" dirty="0">
                        <a:latin typeface="Carlito"/>
                        <a:cs typeface="Carlito"/>
                      </a:endParaRPr>
                    </a:p>
                  </a:txBody>
                  <a:tcPr marL="0" marR="0" marT="24764" marB="0">
                    <a:lnT w="12700">
                      <a:solidFill>
                        <a:srgbClr val="C0504D"/>
                      </a:solidFill>
                      <a:prstDash val="solid"/>
                    </a:lnT>
                    <a:lnB w="12700">
                      <a:solidFill>
                        <a:srgbClr val="C0504D"/>
                      </a:solidFill>
                      <a:prstDash val="solid"/>
                    </a:lnB>
                  </a:tcPr>
                </a:tc>
                <a:tc>
                  <a:txBody>
                    <a:bodyPr/>
                    <a:lstStyle/>
                    <a:p>
                      <a:pPr marL="153670">
                        <a:lnSpc>
                          <a:spcPct val="100000"/>
                        </a:lnSpc>
                        <a:spcBef>
                          <a:spcPts val="259"/>
                        </a:spcBef>
                      </a:pPr>
                      <a:r>
                        <a:rPr sz="1400" spc="-5" dirty="0">
                          <a:latin typeface="Carlito"/>
                          <a:cs typeface="Carlito"/>
                        </a:rPr>
                        <a:t>[40,50]</a:t>
                      </a:r>
                      <a:endParaRPr sz="1400" dirty="0">
                        <a:latin typeface="Carlito"/>
                        <a:cs typeface="Carlito"/>
                      </a:endParaRPr>
                    </a:p>
                  </a:txBody>
                  <a:tcPr marL="0" marR="0" marT="24764" marB="0">
                    <a:lnR w="12700">
                      <a:solidFill>
                        <a:srgbClr val="C0504D"/>
                      </a:solidFill>
                      <a:prstDash val="solid"/>
                    </a:lnR>
                    <a:lnT w="12700">
                      <a:solidFill>
                        <a:srgbClr val="C0504D"/>
                      </a:solidFill>
                      <a:prstDash val="solid"/>
                    </a:lnT>
                    <a:lnB w="12700">
                      <a:solidFill>
                        <a:srgbClr val="C0504D"/>
                      </a:solidFill>
                      <a:prstDash val="solid"/>
                    </a:lnB>
                  </a:tcPr>
                </a:tc>
                <a:extLst>
                  <a:ext uri="{0D108BD9-81ED-4DB2-BD59-A6C34878D82A}">
                    <a16:rowId xmlns:a16="http://schemas.microsoft.com/office/drawing/2014/main" val="10003"/>
                  </a:ext>
                </a:extLst>
              </a:tr>
              <a:tr h="329720">
                <a:tc>
                  <a:txBody>
                    <a:bodyPr/>
                    <a:lstStyle/>
                    <a:p>
                      <a:pPr marL="91440">
                        <a:lnSpc>
                          <a:spcPct val="100000"/>
                        </a:lnSpc>
                        <a:spcBef>
                          <a:spcPts val="259"/>
                        </a:spcBef>
                      </a:pPr>
                      <a:r>
                        <a:rPr sz="1400" spc="-5" dirty="0">
                          <a:latin typeface="Carlito"/>
                          <a:cs typeface="Carlito"/>
                        </a:rPr>
                        <a:t>cv</a:t>
                      </a:r>
                      <a:endParaRPr sz="1400">
                        <a:latin typeface="Carlito"/>
                        <a:cs typeface="Carlito"/>
                      </a:endParaRPr>
                    </a:p>
                  </a:txBody>
                  <a:tcPr marL="0" marR="0" marT="24764" marB="0">
                    <a:lnL w="12700">
                      <a:solidFill>
                        <a:srgbClr val="C0504D"/>
                      </a:solidFill>
                      <a:prstDash val="solid"/>
                    </a:lnL>
                    <a:lnT w="12700">
                      <a:solidFill>
                        <a:srgbClr val="C0504D"/>
                      </a:solidFill>
                      <a:prstDash val="solid"/>
                    </a:lnT>
                    <a:lnB w="12700">
                      <a:solidFill>
                        <a:srgbClr val="C0504D"/>
                      </a:solidFill>
                      <a:prstDash val="solid"/>
                    </a:lnB>
                    <a:solidFill>
                      <a:srgbClr val="F4E9E9"/>
                    </a:solidFill>
                  </a:tcPr>
                </a:tc>
                <a:tc>
                  <a:txBody>
                    <a:bodyPr/>
                    <a:lstStyle/>
                    <a:p>
                      <a:pPr marL="116205">
                        <a:lnSpc>
                          <a:spcPct val="100000"/>
                        </a:lnSpc>
                        <a:spcBef>
                          <a:spcPts val="259"/>
                        </a:spcBef>
                      </a:pPr>
                      <a:r>
                        <a:rPr sz="1400" dirty="0">
                          <a:latin typeface="Carlito"/>
                          <a:cs typeface="Carlito"/>
                        </a:rPr>
                        <a:t>3</a:t>
                      </a:r>
                      <a:endParaRPr sz="1400">
                        <a:latin typeface="Carlito"/>
                        <a:cs typeface="Carlito"/>
                      </a:endParaRPr>
                    </a:p>
                  </a:txBody>
                  <a:tcPr marL="0" marR="0" marT="24764" marB="0">
                    <a:lnT w="12700">
                      <a:solidFill>
                        <a:srgbClr val="C0504D"/>
                      </a:solidFill>
                      <a:prstDash val="solid"/>
                    </a:lnT>
                    <a:lnB w="12700">
                      <a:solidFill>
                        <a:srgbClr val="C0504D"/>
                      </a:solidFill>
                      <a:prstDash val="solid"/>
                    </a:lnB>
                    <a:solidFill>
                      <a:srgbClr val="F4E9E9"/>
                    </a:solidFill>
                  </a:tcPr>
                </a:tc>
                <a:tc>
                  <a:txBody>
                    <a:bodyPr/>
                    <a:lstStyle/>
                    <a:p>
                      <a:pPr marL="153670">
                        <a:lnSpc>
                          <a:spcPct val="100000"/>
                        </a:lnSpc>
                        <a:spcBef>
                          <a:spcPts val="259"/>
                        </a:spcBef>
                      </a:pPr>
                      <a:r>
                        <a:rPr sz="1400" dirty="0">
                          <a:latin typeface="Carlito"/>
                          <a:cs typeface="Carlito"/>
                        </a:rPr>
                        <a:t>3</a:t>
                      </a:r>
                    </a:p>
                  </a:txBody>
                  <a:tcPr marL="0" marR="0" marT="24764" marB="0">
                    <a:lnR w="12700">
                      <a:solidFill>
                        <a:srgbClr val="C0504D"/>
                      </a:solidFill>
                      <a:prstDash val="solid"/>
                    </a:lnR>
                    <a:lnT w="12700">
                      <a:solidFill>
                        <a:srgbClr val="C0504D"/>
                      </a:solidFill>
                      <a:prstDash val="solid"/>
                    </a:lnT>
                    <a:lnB w="12700">
                      <a:solidFill>
                        <a:srgbClr val="C0504D"/>
                      </a:solidFill>
                      <a:prstDash val="solid"/>
                    </a:lnB>
                    <a:solidFill>
                      <a:srgbClr val="F4E9E9"/>
                    </a:solidFill>
                  </a:tcPr>
                </a:tc>
                <a:extLst>
                  <a:ext uri="{0D108BD9-81ED-4DB2-BD59-A6C34878D82A}">
                    <a16:rowId xmlns:a16="http://schemas.microsoft.com/office/drawing/2014/main" val="10004"/>
                  </a:ext>
                </a:extLst>
              </a:tr>
              <a:tr h="329720">
                <a:tc>
                  <a:txBody>
                    <a:bodyPr/>
                    <a:lstStyle/>
                    <a:p>
                      <a:pPr marL="91440">
                        <a:lnSpc>
                          <a:spcPct val="100000"/>
                        </a:lnSpc>
                        <a:spcBef>
                          <a:spcPts val="259"/>
                        </a:spcBef>
                      </a:pPr>
                      <a:r>
                        <a:rPr sz="1400" spc="-15" dirty="0">
                          <a:latin typeface="Carlito"/>
                          <a:cs typeface="Carlito"/>
                        </a:rPr>
                        <a:t>eval_Score</a:t>
                      </a:r>
                      <a:endParaRPr sz="1400" dirty="0">
                        <a:latin typeface="Carlito"/>
                        <a:cs typeface="Carlito"/>
                      </a:endParaRPr>
                    </a:p>
                  </a:txBody>
                  <a:tcPr marL="0" marR="0" marT="24764" marB="0">
                    <a:lnL w="12700">
                      <a:solidFill>
                        <a:srgbClr val="C0504D"/>
                      </a:solidFill>
                      <a:prstDash val="solid"/>
                    </a:lnL>
                    <a:lnT w="12700">
                      <a:solidFill>
                        <a:srgbClr val="C0504D"/>
                      </a:solidFill>
                      <a:prstDash val="solid"/>
                    </a:lnT>
                    <a:lnB w="12700">
                      <a:solidFill>
                        <a:srgbClr val="C0504D"/>
                      </a:solidFill>
                      <a:prstDash val="solid"/>
                    </a:lnB>
                  </a:tcPr>
                </a:tc>
                <a:tc>
                  <a:txBody>
                    <a:bodyPr/>
                    <a:lstStyle/>
                    <a:p>
                      <a:pPr marL="116205">
                        <a:lnSpc>
                          <a:spcPct val="100000"/>
                        </a:lnSpc>
                        <a:spcBef>
                          <a:spcPts val="259"/>
                        </a:spcBef>
                      </a:pPr>
                      <a:r>
                        <a:rPr sz="1400" spc="-5" dirty="0">
                          <a:latin typeface="Carlito"/>
                          <a:cs typeface="Carlito"/>
                        </a:rPr>
                        <a:t>R2</a:t>
                      </a:r>
                      <a:endParaRPr sz="1400" dirty="0">
                        <a:latin typeface="Carlito"/>
                        <a:cs typeface="Carlito"/>
                      </a:endParaRPr>
                    </a:p>
                  </a:txBody>
                  <a:tcPr marL="0" marR="0" marT="24764" marB="0">
                    <a:lnT w="12700">
                      <a:solidFill>
                        <a:srgbClr val="C0504D"/>
                      </a:solidFill>
                      <a:prstDash val="solid"/>
                    </a:lnT>
                    <a:lnB w="12700">
                      <a:solidFill>
                        <a:srgbClr val="C0504D"/>
                      </a:solidFill>
                      <a:prstDash val="solid"/>
                    </a:lnB>
                  </a:tcPr>
                </a:tc>
                <a:tc>
                  <a:txBody>
                    <a:bodyPr/>
                    <a:lstStyle/>
                    <a:p>
                      <a:pPr marL="153670">
                        <a:lnSpc>
                          <a:spcPct val="100000"/>
                        </a:lnSpc>
                        <a:spcBef>
                          <a:spcPts val="259"/>
                        </a:spcBef>
                      </a:pPr>
                      <a:r>
                        <a:rPr sz="1400" spc="-5" dirty="0">
                          <a:latin typeface="Carlito"/>
                          <a:cs typeface="Carlito"/>
                        </a:rPr>
                        <a:t>R2</a:t>
                      </a:r>
                      <a:endParaRPr sz="1400" dirty="0">
                        <a:latin typeface="Carlito"/>
                        <a:cs typeface="Carlito"/>
                      </a:endParaRPr>
                    </a:p>
                  </a:txBody>
                  <a:tcPr marL="0" marR="0" marT="24764" marB="0">
                    <a:lnR w="12700">
                      <a:solidFill>
                        <a:srgbClr val="C0504D"/>
                      </a:solidFill>
                      <a:prstDash val="solid"/>
                    </a:lnR>
                    <a:lnT w="12700">
                      <a:solidFill>
                        <a:srgbClr val="C0504D"/>
                      </a:solidFill>
                      <a:prstDash val="solid"/>
                    </a:lnT>
                    <a:lnB w="12700">
                      <a:solidFill>
                        <a:srgbClr val="C0504D"/>
                      </a:solidFill>
                      <a:prstDash val="solid"/>
                    </a:lnB>
                  </a:tcPr>
                </a:tc>
                <a:extLst>
                  <a:ext uri="{0D108BD9-81ED-4DB2-BD59-A6C34878D82A}">
                    <a16:rowId xmlns:a16="http://schemas.microsoft.com/office/drawing/2014/main" val="10005"/>
                  </a:ext>
                </a:extLst>
              </a:tr>
            </a:tbl>
          </a:graphicData>
        </a:graphic>
      </p:graphicFrame>
      <p:sp>
        <p:nvSpPr>
          <p:cNvPr id="6" name="object 6"/>
          <p:cNvSpPr/>
          <p:nvPr/>
        </p:nvSpPr>
        <p:spPr>
          <a:xfrm>
            <a:off x="5105400" y="1606297"/>
            <a:ext cx="3083052" cy="1822703"/>
          </a:xfrm>
          <a:prstGeom prst="rect">
            <a:avLst/>
          </a:prstGeom>
          <a:blipFill>
            <a:blip r:embed="rId3" cstate="print"/>
            <a:stretch>
              <a:fillRect/>
            </a:stretch>
          </a:blipFill>
        </p:spPr>
        <p:txBody>
          <a:bodyPr wrap="square" lIns="0" tIns="0" rIns="0" bIns="0" rtlCol="0"/>
          <a:lstStyle/>
          <a:p>
            <a:endParaRPr sz="1350"/>
          </a:p>
        </p:txBody>
      </p:sp>
      <p:sp>
        <p:nvSpPr>
          <p:cNvPr id="7" name="object 7"/>
          <p:cNvSpPr txBox="1"/>
          <p:nvPr/>
        </p:nvSpPr>
        <p:spPr>
          <a:xfrm>
            <a:off x="762001" y="1447801"/>
            <a:ext cx="4021454" cy="2225609"/>
          </a:xfrm>
          <a:prstGeom prst="rect">
            <a:avLst/>
          </a:prstGeom>
        </p:spPr>
        <p:txBody>
          <a:bodyPr vert="horz" wrap="square" lIns="0" tIns="9525" rIns="0" bIns="0" rtlCol="0">
            <a:spAutoFit/>
          </a:bodyPr>
          <a:lstStyle/>
          <a:p>
            <a:pPr marL="9525" marR="3810" algn="just">
              <a:spcBef>
                <a:spcPts val="75"/>
              </a:spcBef>
            </a:pPr>
            <a:r>
              <a:rPr spc="49" dirty="0">
                <a:latin typeface="Carlito"/>
                <a:cs typeface="Carlito"/>
              </a:rPr>
              <a:t>Hyperparameters </a:t>
            </a:r>
            <a:r>
              <a:rPr spc="34" dirty="0">
                <a:latin typeface="Carlito"/>
                <a:cs typeface="Carlito"/>
              </a:rPr>
              <a:t>are </a:t>
            </a:r>
            <a:r>
              <a:rPr spc="45" dirty="0">
                <a:latin typeface="Carlito"/>
                <a:cs typeface="Carlito"/>
              </a:rPr>
              <a:t>sets </a:t>
            </a:r>
            <a:r>
              <a:rPr spc="30" dirty="0">
                <a:latin typeface="Carlito"/>
                <a:cs typeface="Carlito"/>
              </a:rPr>
              <a:t>of </a:t>
            </a:r>
            <a:r>
              <a:rPr spc="49" dirty="0">
                <a:latin typeface="Carlito"/>
                <a:cs typeface="Carlito"/>
              </a:rPr>
              <a:t>information  </a:t>
            </a:r>
            <a:r>
              <a:rPr spc="11" dirty="0">
                <a:latin typeface="Carlito"/>
                <a:cs typeface="Carlito"/>
              </a:rPr>
              <a:t>that </a:t>
            </a:r>
            <a:r>
              <a:rPr spc="8" dirty="0">
                <a:latin typeface="Carlito"/>
                <a:cs typeface="Carlito"/>
              </a:rPr>
              <a:t>are </a:t>
            </a:r>
            <a:r>
              <a:rPr spc="15" dirty="0">
                <a:latin typeface="Carlito"/>
                <a:cs typeface="Carlito"/>
              </a:rPr>
              <a:t>used </a:t>
            </a:r>
            <a:r>
              <a:rPr spc="4" dirty="0">
                <a:latin typeface="Carlito"/>
                <a:cs typeface="Carlito"/>
              </a:rPr>
              <a:t>to </a:t>
            </a:r>
            <a:r>
              <a:rPr spc="11" dirty="0">
                <a:latin typeface="Carlito"/>
                <a:cs typeface="Carlito"/>
              </a:rPr>
              <a:t>control </a:t>
            </a:r>
            <a:r>
              <a:rPr spc="15" dirty="0">
                <a:latin typeface="Carlito"/>
                <a:cs typeface="Carlito"/>
              </a:rPr>
              <a:t>the </a:t>
            </a:r>
            <a:r>
              <a:rPr dirty="0">
                <a:latin typeface="Carlito"/>
                <a:cs typeface="Carlito"/>
              </a:rPr>
              <a:t>way </a:t>
            </a:r>
            <a:r>
              <a:rPr spc="11" dirty="0">
                <a:latin typeface="Carlito"/>
                <a:cs typeface="Carlito"/>
              </a:rPr>
              <a:t>of </a:t>
            </a:r>
            <a:r>
              <a:rPr spc="19" dirty="0">
                <a:latin typeface="Carlito"/>
                <a:cs typeface="Carlito"/>
              </a:rPr>
              <a:t>learning  </a:t>
            </a:r>
            <a:r>
              <a:rPr spc="-4" dirty="0">
                <a:latin typeface="Carlito"/>
                <a:cs typeface="Carlito"/>
              </a:rPr>
              <a:t>an</a:t>
            </a:r>
            <a:r>
              <a:rPr spc="-8" dirty="0">
                <a:latin typeface="Carlito"/>
                <a:cs typeface="Carlito"/>
              </a:rPr>
              <a:t> </a:t>
            </a:r>
            <a:r>
              <a:rPr spc="-4" dirty="0">
                <a:latin typeface="Carlito"/>
                <a:cs typeface="Carlito"/>
              </a:rPr>
              <a:t>algorithm.</a:t>
            </a:r>
            <a:endParaRPr dirty="0">
              <a:latin typeface="Carlito"/>
              <a:cs typeface="Carlito"/>
            </a:endParaRPr>
          </a:p>
          <a:p>
            <a:pPr>
              <a:spcBef>
                <a:spcPts val="15"/>
              </a:spcBef>
            </a:pPr>
            <a:endParaRPr dirty="0">
              <a:latin typeface="Carlito"/>
              <a:cs typeface="Carlito"/>
            </a:endParaRPr>
          </a:p>
          <a:p>
            <a:pPr marL="9525" marR="3810" algn="just"/>
            <a:r>
              <a:rPr spc="-30" dirty="0">
                <a:latin typeface="Carlito"/>
                <a:cs typeface="Carlito"/>
              </a:rPr>
              <a:t>We </a:t>
            </a:r>
            <a:r>
              <a:rPr spc="-4" dirty="0">
                <a:latin typeface="Carlito"/>
                <a:cs typeface="Carlito"/>
              </a:rPr>
              <a:t>used Grid </a:t>
            </a:r>
            <a:r>
              <a:rPr spc="-8" dirty="0">
                <a:latin typeface="Carlito"/>
                <a:cs typeface="Carlito"/>
              </a:rPr>
              <a:t>Search </a:t>
            </a:r>
            <a:r>
              <a:rPr spc="-41" dirty="0">
                <a:latin typeface="Carlito"/>
                <a:cs typeface="Carlito"/>
              </a:rPr>
              <a:t>CV, </a:t>
            </a:r>
            <a:r>
              <a:rPr spc="-11" dirty="0">
                <a:latin typeface="Carlito"/>
                <a:cs typeface="Carlito"/>
              </a:rPr>
              <a:t>for hyperparameter  </a:t>
            </a:r>
            <a:r>
              <a:rPr spc="30" dirty="0">
                <a:latin typeface="Carlito"/>
                <a:cs typeface="Carlito"/>
              </a:rPr>
              <a:t>tuning. </a:t>
            </a:r>
            <a:r>
              <a:rPr spc="26" dirty="0">
                <a:latin typeface="Carlito"/>
                <a:cs typeface="Carlito"/>
              </a:rPr>
              <a:t>This also results </a:t>
            </a:r>
            <a:r>
              <a:rPr spc="19" dirty="0">
                <a:latin typeface="Carlito"/>
                <a:cs typeface="Carlito"/>
              </a:rPr>
              <a:t>in </a:t>
            </a:r>
            <a:r>
              <a:rPr spc="34" dirty="0">
                <a:latin typeface="Carlito"/>
                <a:cs typeface="Carlito"/>
              </a:rPr>
              <a:t>cross-validation  </a:t>
            </a:r>
            <a:r>
              <a:rPr spc="15" dirty="0">
                <a:latin typeface="Carlito"/>
                <a:cs typeface="Carlito"/>
              </a:rPr>
              <a:t>and </a:t>
            </a:r>
            <a:r>
              <a:rPr spc="11" dirty="0">
                <a:latin typeface="Carlito"/>
                <a:cs typeface="Carlito"/>
              </a:rPr>
              <a:t>in </a:t>
            </a:r>
            <a:r>
              <a:rPr spc="19" dirty="0">
                <a:latin typeface="Carlito"/>
                <a:cs typeface="Carlito"/>
              </a:rPr>
              <a:t>our </a:t>
            </a:r>
            <a:r>
              <a:rPr spc="15" dirty="0">
                <a:latin typeface="Carlito"/>
                <a:cs typeface="Carlito"/>
              </a:rPr>
              <a:t>case </a:t>
            </a:r>
            <a:r>
              <a:rPr spc="4" dirty="0">
                <a:latin typeface="Carlito"/>
                <a:cs typeface="Carlito"/>
              </a:rPr>
              <a:t>we </a:t>
            </a:r>
            <a:r>
              <a:rPr spc="23" dirty="0">
                <a:latin typeface="Carlito"/>
                <a:cs typeface="Carlito"/>
              </a:rPr>
              <a:t>divided </a:t>
            </a:r>
            <a:r>
              <a:rPr spc="19" dirty="0">
                <a:latin typeface="Carlito"/>
                <a:cs typeface="Carlito"/>
              </a:rPr>
              <a:t>the </a:t>
            </a:r>
            <a:r>
              <a:rPr spc="15" dirty="0">
                <a:latin typeface="Carlito"/>
                <a:cs typeface="Carlito"/>
              </a:rPr>
              <a:t>dataset </a:t>
            </a:r>
            <a:r>
              <a:rPr spc="11" dirty="0">
                <a:latin typeface="Carlito"/>
                <a:cs typeface="Carlito"/>
              </a:rPr>
              <a:t>into  </a:t>
            </a:r>
            <a:r>
              <a:rPr spc="-11" dirty="0">
                <a:latin typeface="Carlito"/>
                <a:cs typeface="Carlito"/>
              </a:rPr>
              <a:t>different</a:t>
            </a:r>
            <a:r>
              <a:rPr spc="-4" dirty="0">
                <a:latin typeface="Carlito"/>
                <a:cs typeface="Carlito"/>
              </a:rPr>
              <a:t> </a:t>
            </a:r>
            <a:r>
              <a:rPr spc="-8" dirty="0">
                <a:latin typeface="Carlito"/>
                <a:cs typeface="Carlito"/>
              </a:rPr>
              <a:t>folds</a:t>
            </a:r>
            <a:endParaRPr dirty="0">
              <a:latin typeface="Carlito"/>
              <a:cs typeface="Carlito"/>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00701" y="420599"/>
            <a:ext cx="5542598" cy="625652"/>
          </a:xfrm>
          <a:prstGeom prst="rect">
            <a:avLst/>
          </a:prstGeom>
        </p:spPr>
        <p:txBody>
          <a:bodyPr vert="horz" wrap="square" lIns="0" tIns="10001" rIns="0" bIns="0" rtlCol="0">
            <a:spAutoFit/>
          </a:bodyPr>
          <a:lstStyle/>
          <a:p>
            <a:pPr marL="9525">
              <a:spcBef>
                <a:spcPts val="79"/>
              </a:spcBef>
            </a:pPr>
            <a:r>
              <a:rPr sz="4000" spc="-4" dirty="0"/>
              <a:t>Final </a:t>
            </a:r>
            <a:r>
              <a:rPr sz="4000" spc="-8" dirty="0"/>
              <a:t>Metrics</a:t>
            </a:r>
            <a:r>
              <a:rPr sz="4000" spc="-34" dirty="0"/>
              <a:t> </a:t>
            </a:r>
            <a:r>
              <a:rPr sz="4000" spc="-4" dirty="0"/>
              <a:t>Conclusion</a:t>
            </a:r>
          </a:p>
        </p:txBody>
      </p:sp>
      <p:sp>
        <p:nvSpPr>
          <p:cNvPr id="3" name="object 3"/>
          <p:cNvSpPr/>
          <p:nvPr/>
        </p:nvSpPr>
        <p:spPr>
          <a:xfrm>
            <a:off x="8382000" y="137270"/>
            <a:ext cx="609600" cy="625652"/>
          </a:xfrm>
          <a:prstGeom prst="rect">
            <a:avLst/>
          </a:prstGeom>
          <a:blipFill>
            <a:blip r:embed="rId2" cstate="print"/>
            <a:stretch>
              <a:fillRect/>
            </a:stretch>
          </a:blipFill>
        </p:spPr>
        <p:txBody>
          <a:bodyPr wrap="square" lIns="0" tIns="0" rIns="0" bIns="0" rtlCol="0"/>
          <a:lstStyle/>
          <a:p>
            <a:endParaRPr sz="1350"/>
          </a:p>
        </p:txBody>
      </p:sp>
      <p:sp>
        <p:nvSpPr>
          <p:cNvPr id="5" name="TextBox 4">
            <a:extLst>
              <a:ext uri="{FF2B5EF4-FFF2-40B4-BE49-F238E27FC236}">
                <a16:creationId xmlns:a16="http://schemas.microsoft.com/office/drawing/2014/main" id="{4E8E5394-36E8-AFBE-2834-3F5CA42C5AE6}"/>
              </a:ext>
            </a:extLst>
          </p:cNvPr>
          <p:cNvSpPr txBox="1"/>
          <p:nvPr/>
        </p:nvSpPr>
        <p:spPr>
          <a:xfrm>
            <a:off x="539750" y="2667000"/>
            <a:ext cx="8064500" cy="1878206"/>
          </a:xfrm>
          <a:prstGeom prst="rect">
            <a:avLst/>
          </a:prstGeom>
          <a:noFill/>
        </p:spPr>
        <p:txBody>
          <a:bodyPr wrap="square" rtlCol="0">
            <a:spAutoFit/>
          </a:bodyPr>
          <a:lstStyle/>
          <a:p>
            <a:pPr algn="ctr">
              <a:lnSpc>
                <a:spcPct val="150000"/>
              </a:lnSpc>
            </a:pPr>
            <a:r>
              <a:rPr lang="en-US" sz="2000" b="1" dirty="0">
                <a:solidFill>
                  <a:schemeClr val="accent1">
                    <a:lumMod val="75000"/>
                  </a:schemeClr>
                </a:solidFill>
                <a:latin typeface="Lato" panose="020F0502020204030203" pitchFamily="34" charset="0"/>
              </a:rPr>
              <a:t>Reference</a:t>
            </a:r>
          </a:p>
          <a:p>
            <a:pPr algn="ctr">
              <a:lnSpc>
                <a:spcPct val="150000"/>
              </a:lnSpc>
            </a:pPr>
            <a:r>
              <a:rPr lang="en-US" sz="2000" b="1" dirty="0">
                <a:solidFill>
                  <a:srgbClr val="00B050"/>
                </a:solidFill>
                <a:latin typeface="Lato" panose="020F0502020204030203" pitchFamily="34" charset="0"/>
              </a:rPr>
              <a:t>R2-score:  </a:t>
            </a:r>
            <a:r>
              <a:rPr lang="en-US" sz="2000" b="1" dirty="0">
                <a:solidFill>
                  <a:schemeClr val="accent4">
                    <a:lumMod val="50000"/>
                  </a:schemeClr>
                </a:solidFill>
                <a:latin typeface="Lato" panose="020F0502020204030203" pitchFamily="34" charset="0"/>
              </a:rPr>
              <a:t>Usually must be between </a:t>
            </a:r>
            <a:r>
              <a:rPr lang="en-US" sz="2000" b="1" dirty="0">
                <a:solidFill>
                  <a:srgbClr val="FF0000"/>
                </a:solidFill>
                <a:latin typeface="Lato" panose="020F0502020204030203" pitchFamily="34" charset="0"/>
              </a:rPr>
              <a:t>0 and 1</a:t>
            </a:r>
            <a:r>
              <a:rPr lang="en-US" sz="2000" b="1" dirty="0">
                <a:solidFill>
                  <a:schemeClr val="accent4">
                    <a:lumMod val="50000"/>
                  </a:schemeClr>
                </a:solidFill>
                <a:latin typeface="Lato" panose="020F0502020204030203" pitchFamily="34" charset="0"/>
              </a:rPr>
              <a:t>, towards </a:t>
            </a:r>
            <a:r>
              <a:rPr lang="en-US" sz="2000" b="1" dirty="0">
                <a:solidFill>
                  <a:srgbClr val="FF0000"/>
                </a:solidFill>
                <a:latin typeface="Lato" panose="020F0502020204030203" pitchFamily="34" charset="0"/>
              </a:rPr>
              <a:t>1</a:t>
            </a:r>
            <a:r>
              <a:rPr lang="en-US" sz="2000" b="1" dirty="0">
                <a:solidFill>
                  <a:schemeClr val="accent4">
                    <a:lumMod val="50000"/>
                  </a:schemeClr>
                </a:solidFill>
                <a:latin typeface="Lato" panose="020F0502020204030203" pitchFamily="34" charset="0"/>
              </a:rPr>
              <a:t> considered as good fit.</a:t>
            </a:r>
          </a:p>
          <a:p>
            <a:pPr algn="ctr">
              <a:lnSpc>
                <a:spcPct val="150000"/>
              </a:lnSpc>
            </a:pPr>
            <a:r>
              <a:rPr lang="en-US" sz="2000" b="1" dirty="0">
                <a:solidFill>
                  <a:srgbClr val="00B050"/>
                </a:solidFill>
                <a:latin typeface="Lato" panose="020F0502020204030203" pitchFamily="34" charset="0"/>
              </a:rPr>
              <a:t>RMSE:</a:t>
            </a:r>
            <a:r>
              <a:rPr lang="en-US" sz="2000" b="1" dirty="0">
                <a:solidFill>
                  <a:schemeClr val="accent4">
                    <a:lumMod val="50000"/>
                  </a:schemeClr>
                </a:solidFill>
                <a:latin typeface="Lato" panose="020F0502020204030203" pitchFamily="34" charset="0"/>
              </a:rPr>
              <a:t> [Value] </a:t>
            </a:r>
            <a:r>
              <a:rPr lang="en-US" sz="2000" b="1" dirty="0">
                <a:solidFill>
                  <a:srgbClr val="FF0000"/>
                </a:solidFill>
                <a:latin typeface="Lato" panose="020F0502020204030203" pitchFamily="34" charset="0"/>
              </a:rPr>
              <a:t>&lt;=</a:t>
            </a:r>
            <a:r>
              <a:rPr lang="en-US" sz="2000" b="1" dirty="0">
                <a:solidFill>
                  <a:schemeClr val="accent4">
                    <a:lumMod val="50000"/>
                  </a:schemeClr>
                </a:solidFill>
                <a:latin typeface="Lato" panose="020F0502020204030203" pitchFamily="34" charset="0"/>
              </a:rPr>
              <a:t> </a:t>
            </a:r>
            <a:r>
              <a:rPr lang="en-US" sz="2000" b="1" dirty="0">
                <a:latin typeface="Lato" panose="020F0502020204030203" pitchFamily="34" charset="0"/>
              </a:rPr>
              <a:t>0.1146</a:t>
            </a:r>
            <a:r>
              <a:rPr lang="en-US" sz="2000" b="1" dirty="0">
                <a:solidFill>
                  <a:schemeClr val="accent4">
                    <a:lumMod val="50000"/>
                  </a:schemeClr>
                </a:solidFill>
                <a:latin typeface="Lato" panose="020F0502020204030203" pitchFamily="34" charset="0"/>
              </a:rPr>
              <a:t> </a:t>
            </a:r>
            <a:r>
              <a:rPr lang="en-US" sz="2000" b="1" dirty="0">
                <a:solidFill>
                  <a:schemeClr val="accent1">
                    <a:lumMod val="50000"/>
                  </a:schemeClr>
                </a:solidFill>
                <a:latin typeface="Lato" panose="020F0502020204030203" pitchFamily="34" charset="0"/>
              </a:rPr>
              <a:t>(Null RMSLE - A Benchmark to Achieve)</a:t>
            </a:r>
          </a:p>
        </p:txBody>
      </p:sp>
      <p:graphicFrame>
        <p:nvGraphicFramePr>
          <p:cNvPr id="8" name="Table 7">
            <a:extLst>
              <a:ext uri="{FF2B5EF4-FFF2-40B4-BE49-F238E27FC236}">
                <a16:creationId xmlns:a16="http://schemas.microsoft.com/office/drawing/2014/main" id="{FCF0C04A-3CE5-5DB7-8274-5796132C8398}"/>
              </a:ext>
            </a:extLst>
          </p:cNvPr>
          <p:cNvGraphicFramePr>
            <a:graphicFrameLocks noGrp="1"/>
          </p:cNvGraphicFramePr>
          <p:nvPr>
            <p:extLst>
              <p:ext uri="{D42A27DB-BD31-4B8C-83A1-F6EECF244321}">
                <p14:modId xmlns:p14="http://schemas.microsoft.com/office/powerpoint/2010/main" val="1852811427"/>
              </p:ext>
            </p:extLst>
          </p:nvPr>
        </p:nvGraphicFramePr>
        <p:xfrm>
          <a:off x="430152" y="1310640"/>
          <a:ext cx="8159350" cy="4236720"/>
        </p:xfrm>
        <a:graphic>
          <a:graphicData uri="http://schemas.openxmlformats.org/drawingml/2006/table">
            <a:tbl>
              <a:tblPr firstRow="1" bandRow="1">
                <a:tableStyleId>{073A0DAA-6AF3-43AB-8588-CEC1D06C72B9}</a:tableStyleId>
              </a:tblPr>
              <a:tblGrid>
                <a:gridCol w="1828800">
                  <a:extLst>
                    <a:ext uri="{9D8B030D-6E8A-4147-A177-3AD203B41FA5}">
                      <a16:colId xmlns:a16="http://schemas.microsoft.com/office/drawing/2014/main" val="1124904345"/>
                    </a:ext>
                  </a:extLst>
                </a:gridCol>
                <a:gridCol w="1547273">
                  <a:extLst>
                    <a:ext uri="{9D8B030D-6E8A-4147-A177-3AD203B41FA5}">
                      <a16:colId xmlns:a16="http://schemas.microsoft.com/office/drawing/2014/main" val="1230995620"/>
                    </a:ext>
                  </a:extLst>
                </a:gridCol>
                <a:gridCol w="1451292">
                  <a:extLst>
                    <a:ext uri="{9D8B030D-6E8A-4147-A177-3AD203B41FA5}">
                      <a16:colId xmlns:a16="http://schemas.microsoft.com/office/drawing/2014/main" val="1748174651"/>
                    </a:ext>
                  </a:extLst>
                </a:gridCol>
                <a:gridCol w="1447800">
                  <a:extLst>
                    <a:ext uri="{9D8B030D-6E8A-4147-A177-3AD203B41FA5}">
                      <a16:colId xmlns:a16="http://schemas.microsoft.com/office/drawing/2014/main" val="2256922717"/>
                    </a:ext>
                  </a:extLst>
                </a:gridCol>
                <a:gridCol w="1884185">
                  <a:extLst>
                    <a:ext uri="{9D8B030D-6E8A-4147-A177-3AD203B41FA5}">
                      <a16:colId xmlns:a16="http://schemas.microsoft.com/office/drawing/2014/main" val="4205737047"/>
                    </a:ext>
                  </a:extLst>
                </a:gridCol>
              </a:tblGrid>
              <a:tr h="0">
                <a:tc>
                  <a:txBody>
                    <a:bodyPr/>
                    <a:lstStyle/>
                    <a:p>
                      <a:pPr algn="ctr">
                        <a:lnSpc>
                          <a:spcPct val="100000"/>
                        </a:lnSpc>
                      </a:pPr>
                      <a:r>
                        <a:rPr lang="en-US" dirty="0"/>
                        <a:t>Algorithms</a:t>
                      </a:r>
                    </a:p>
                  </a:txBody>
                  <a:tcPr/>
                </a:tc>
                <a:tc>
                  <a:txBody>
                    <a:bodyPr/>
                    <a:lstStyle/>
                    <a:p>
                      <a:pPr algn="ctr">
                        <a:lnSpc>
                          <a:spcPct val="100000"/>
                        </a:lnSpc>
                      </a:pPr>
                      <a:r>
                        <a:rPr lang="en-US" dirty="0"/>
                        <a:t>Test MSE</a:t>
                      </a:r>
                    </a:p>
                  </a:txBody>
                  <a:tcPr/>
                </a:tc>
                <a:tc>
                  <a:txBody>
                    <a:bodyPr/>
                    <a:lstStyle/>
                    <a:p>
                      <a:pPr algn="ctr">
                        <a:lnSpc>
                          <a:spcPct val="100000"/>
                        </a:lnSpc>
                      </a:pPr>
                      <a:r>
                        <a:rPr lang="en-US" dirty="0"/>
                        <a:t>Test RMSE</a:t>
                      </a:r>
                    </a:p>
                  </a:txBody>
                  <a:tcPr/>
                </a:tc>
                <a:tc>
                  <a:txBody>
                    <a:bodyPr/>
                    <a:lstStyle/>
                    <a:p>
                      <a:pPr algn="ctr">
                        <a:lnSpc>
                          <a:spcPct val="100000"/>
                        </a:lnSpc>
                      </a:pPr>
                      <a:r>
                        <a:rPr lang="en-US" sz="1600" dirty="0"/>
                        <a:t>Test R2</a:t>
                      </a:r>
                    </a:p>
                  </a:txBody>
                  <a:tcPr/>
                </a:tc>
                <a:tc>
                  <a:txBody>
                    <a:bodyPr/>
                    <a:lstStyle/>
                    <a:p>
                      <a:pPr algn="ctr">
                        <a:lnSpc>
                          <a:spcPct val="100000"/>
                        </a:lnSpc>
                      </a:pPr>
                      <a:r>
                        <a:rPr lang="en-US" dirty="0"/>
                        <a:t>Train Adjusted R2</a:t>
                      </a:r>
                    </a:p>
                  </a:txBody>
                  <a:tcPr/>
                </a:tc>
                <a:extLst>
                  <a:ext uri="{0D108BD9-81ED-4DB2-BD59-A6C34878D82A}">
                    <a16:rowId xmlns:a16="http://schemas.microsoft.com/office/drawing/2014/main" val="3468783598"/>
                  </a:ext>
                </a:extLst>
              </a:tr>
              <a:tr h="617630">
                <a:tc>
                  <a:txBody>
                    <a:bodyPr/>
                    <a:lstStyle/>
                    <a:p>
                      <a:pPr algn="ctr">
                        <a:lnSpc>
                          <a:spcPct val="100000"/>
                        </a:lnSpc>
                      </a:pPr>
                      <a:r>
                        <a:rPr lang="en-US" dirty="0"/>
                        <a:t>Linear Regression</a:t>
                      </a:r>
                      <a:endParaRPr lang="en-US" b="1" dirty="0"/>
                    </a:p>
                  </a:txBody>
                  <a:tcPr/>
                </a:tc>
                <a:tc>
                  <a:txBody>
                    <a:bodyPr/>
                    <a:lstStyle/>
                    <a:p>
                      <a:pPr algn="ctr">
                        <a:lnSpc>
                          <a:spcPct val="100000"/>
                        </a:lnSpc>
                      </a:pPr>
                      <a:r>
                        <a:rPr lang="en-US" dirty="0"/>
                        <a:t>0.005472</a:t>
                      </a:r>
                      <a:endParaRPr lang="en-US" b="1" dirty="0"/>
                    </a:p>
                  </a:txBody>
                  <a:tcPr/>
                </a:tc>
                <a:tc>
                  <a:txBody>
                    <a:bodyPr/>
                    <a:lstStyle/>
                    <a:p>
                      <a:pPr algn="ctr">
                        <a:lnSpc>
                          <a:spcPct val="100000"/>
                        </a:lnSpc>
                      </a:pPr>
                      <a:r>
                        <a:rPr lang="en-US" dirty="0"/>
                        <a:t>0.073978</a:t>
                      </a:r>
                      <a:endParaRPr lang="en-US" b="1" dirty="0"/>
                    </a:p>
                  </a:txBody>
                  <a:tcPr/>
                </a:tc>
                <a:tc>
                  <a:txBody>
                    <a:bodyPr/>
                    <a:lstStyle/>
                    <a:p>
                      <a:pPr algn="ctr">
                        <a:lnSpc>
                          <a:spcPct val="100000"/>
                        </a:lnSpc>
                      </a:pPr>
                      <a:r>
                        <a:rPr lang="en-US" b="0" dirty="0"/>
                        <a:t>0.495791</a:t>
                      </a:r>
                    </a:p>
                  </a:txBody>
                  <a:tcPr/>
                </a:tc>
                <a:tc>
                  <a:txBody>
                    <a:bodyPr/>
                    <a:lstStyle/>
                    <a:p>
                      <a:pPr algn="ctr">
                        <a:lnSpc>
                          <a:spcPct val="100000"/>
                        </a:lnSpc>
                      </a:pPr>
                      <a:r>
                        <a:rPr lang="en-IN" b="0" i="0" dirty="0">
                          <a:solidFill>
                            <a:schemeClr val="dk1"/>
                          </a:solidFill>
                          <a:effectLst/>
                          <a:latin typeface="+mn-lt"/>
                          <a:ea typeface="+mn-ea"/>
                          <a:cs typeface="+mn-cs"/>
                        </a:rPr>
                        <a:t>0.495312</a:t>
                      </a:r>
                      <a:endParaRPr lang="en-US" b="1" dirty="0">
                        <a:solidFill>
                          <a:schemeClr val="accent4"/>
                        </a:solidFill>
                      </a:endParaRPr>
                    </a:p>
                  </a:txBody>
                  <a:tcPr/>
                </a:tc>
                <a:extLst>
                  <a:ext uri="{0D108BD9-81ED-4DB2-BD59-A6C34878D82A}">
                    <a16:rowId xmlns:a16="http://schemas.microsoft.com/office/drawing/2014/main" val="1065346368"/>
                  </a:ext>
                </a:extLst>
              </a:tr>
              <a:tr h="533917">
                <a:tc>
                  <a:txBody>
                    <a:bodyPr/>
                    <a:lstStyle/>
                    <a:p>
                      <a:pPr algn="ctr">
                        <a:lnSpc>
                          <a:spcPct val="100000"/>
                        </a:lnSpc>
                      </a:pPr>
                      <a:r>
                        <a:rPr lang="en-US" b="0" dirty="0"/>
                        <a:t>Lasso Regression</a:t>
                      </a:r>
                    </a:p>
                  </a:txBody>
                  <a:tcPr/>
                </a:tc>
                <a:tc>
                  <a:txBody>
                    <a:bodyPr/>
                    <a:lstStyle/>
                    <a:p>
                      <a:pPr algn="ctr">
                        <a:lnSpc>
                          <a:spcPct val="100000"/>
                        </a:lnSpc>
                      </a:pPr>
                      <a:r>
                        <a:rPr lang="en-IN" b="0" i="0" dirty="0">
                          <a:solidFill>
                            <a:schemeClr val="dk1"/>
                          </a:solidFill>
                          <a:effectLst/>
                          <a:latin typeface="+mn-lt"/>
                          <a:ea typeface="+mn-ea"/>
                          <a:cs typeface="+mn-cs"/>
                        </a:rPr>
                        <a:t>0.005470</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0.073965</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0.495963</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0.495484</a:t>
                      </a:r>
                      <a:endParaRPr lang="en-US" b="1" dirty="0">
                        <a:solidFill>
                          <a:schemeClr val="accent4"/>
                        </a:solidFill>
                      </a:endParaRPr>
                    </a:p>
                  </a:txBody>
                  <a:tcPr/>
                </a:tc>
                <a:extLst>
                  <a:ext uri="{0D108BD9-81ED-4DB2-BD59-A6C34878D82A}">
                    <a16:rowId xmlns:a16="http://schemas.microsoft.com/office/drawing/2014/main" val="3484905077"/>
                  </a:ext>
                </a:extLst>
              </a:tr>
              <a:tr h="533917">
                <a:tc>
                  <a:txBody>
                    <a:bodyPr/>
                    <a:lstStyle/>
                    <a:p>
                      <a:pPr algn="ctr">
                        <a:lnSpc>
                          <a:spcPct val="100000"/>
                        </a:lnSpc>
                      </a:pPr>
                      <a:r>
                        <a:rPr lang="en-US" b="0" dirty="0"/>
                        <a:t>Ridge Regression</a:t>
                      </a:r>
                    </a:p>
                  </a:txBody>
                  <a:tcPr/>
                </a:tc>
                <a:tc>
                  <a:txBody>
                    <a:bodyPr/>
                    <a:lstStyle/>
                    <a:p>
                      <a:pPr algn="ctr">
                        <a:lnSpc>
                          <a:spcPct val="100000"/>
                        </a:lnSpc>
                      </a:pPr>
                      <a:r>
                        <a:rPr lang="en-IN" b="0" i="0" dirty="0">
                          <a:solidFill>
                            <a:schemeClr val="dk1"/>
                          </a:solidFill>
                          <a:effectLst/>
                          <a:latin typeface="+mn-lt"/>
                          <a:ea typeface="+mn-ea"/>
                          <a:cs typeface="+mn-cs"/>
                        </a:rPr>
                        <a:t>0.005470</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0.073965</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0.495966</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0.495486</a:t>
                      </a:r>
                      <a:endParaRPr lang="en-US" b="1" dirty="0">
                        <a:solidFill>
                          <a:schemeClr val="accent4"/>
                        </a:solidFill>
                      </a:endParaRPr>
                    </a:p>
                  </a:txBody>
                  <a:tcPr/>
                </a:tc>
                <a:extLst>
                  <a:ext uri="{0D108BD9-81ED-4DB2-BD59-A6C34878D82A}">
                    <a16:rowId xmlns:a16="http://schemas.microsoft.com/office/drawing/2014/main" val="3002373091"/>
                  </a:ext>
                </a:extLst>
              </a:tr>
              <a:tr h="610117">
                <a:tc>
                  <a:txBody>
                    <a:bodyPr/>
                    <a:lstStyle/>
                    <a:p>
                      <a:pPr algn="ctr">
                        <a:lnSpc>
                          <a:spcPct val="100000"/>
                        </a:lnSpc>
                      </a:pPr>
                      <a:r>
                        <a:rPr lang="en-US" b="0" dirty="0"/>
                        <a:t>Decision Tree Regressor</a:t>
                      </a:r>
                    </a:p>
                  </a:txBody>
                  <a:tcPr/>
                </a:tc>
                <a:tc>
                  <a:txBody>
                    <a:bodyPr/>
                    <a:lstStyle/>
                    <a:p>
                      <a:pPr algn="ctr">
                        <a:lnSpc>
                          <a:spcPct val="100000"/>
                        </a:lnSpc>
                      </a:pPr>
                      <a:r>
                        <a:rPr lang="en-IN" b="0" i="0" dirty="0">
                          <a:solidFill>
                            <a:schemeClr val="dk1"/>
                          </a:solidFill>
                          <a:effectLst/>
                          <a:latin typeface="+mn-lt"/>
                          <a:ea typeface="+mn-ea"/>
                          <a:cs typeface="+mn-cs"/>
                        </a:rPr>
                        <a:t>0.004235</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0.065081</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0.609772</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0.609401</a:t>
                      </a:r>
                      <a:endParaRPr lang="en-US" b="1" dirty="0">
                        <a:solidFill>
                          <a:srgbClr val="00B050"/>
                        </a:solidFill>
                      </a:endParaRPr>
                    </a:p>
                  </a:txBody>
                  <a:tcPr/>
                </a:tc>
                <a:extLst>
                  <a:ext uri="{0D108BD9-81ED-4DB2-BD59-A6C34878D82A}">
                    <a16:rowId xmlns:a16="http://schemas.microsoft.com/office/drawing/2014/main" val="2224615561"/>
                  </a:ext>
                </a:extLst>
              </a:tr>
              <a:tr h="539576">
                <a:tc>
                  <a:txBody>
                    <a:bodyPr/>
                    <a:lstStyle/>
                    <a:p>
                      <a:pPr algn="ctr">
                        <a:lnSpc>
                          <a:spcPct val="100000"/>
                        </a:lnSpc>
                      </a:pPr>
                      <a:r>
                        <a:rPr lang="en-US" b="0" dirty="0"/>
                        <a:t>XGB Regressor</a:t>
                      </a:r>
                    </a:p>
                  </a:txBody>
                  <a:tcPr/>
                </a:tc>
                <a:tc>
                  <a:txBody>
                    <a:bodyPr/>
                    <a:lstStyle/>
                    <a:p>
                      <a:pPr algn="ctr">
                        <a:lnSpc>
                          <a:spcPct val="100000"/>
                        </a:lnSpc>
                      </a:pPr>
                      <a:r>
                        <a:rPr lang="en-IN" b="0" i="0" dirty="0">
                          <a:solidFill>
                            <a:schemeClr val="dk1"/>
                          </a:solidFill>
                          <a:effectLst/>
                          <a:latin typeface="+mn-lt"/>
                          <a:ea typeface="+mn-ea"/>
                          <a:cs typeface="+mn-cs"/>
                        </a:rPr>
                        <a:t>0.003144</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0.056076</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0.710290</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0.710014</a:t>
                      </a:r>
                      <a:endParaRPr lang="en-US" b="1" dirty="0">
                        <a:solidFill>
                          <a:srgbClr val="00B050"/>
                        </a:solidFill>
                      </a:endParaRPr>
                    </a:p>
                  </a:txBody>
                  <a:tcPr/>
                </a:tc>
                <a:extLst>
                  <a:ext uri="{0D108BD9-81ED-4DB2-BD59-A6C34878D82A}">
                    <a16:rowId xmlns:a16="http://schemas.microsoft.com/office/drawing/2014/main" val="1430417213"/>
                  </a:ext>
                </a:extLst>
              </a:tr>
              <a:tr h="0">
                <a:tc>
                  <a:txBody>
                    <a:bodyPr/>
                    <a:lstStyle/>
                    <a:p>
                      <a:pPr algn="ctr">
                        <a:lnSpc>
                          <a:spcPct val="100000"/>
                        </a:lnSpc>
                      </a:pPr>
                      <a:r>
                        <a:rPr lang="en-US" b="0" dirty="0"/>
                        <a:t>Gradient Boosting</a:t>
                      </a:r>
                    </a:p>
                  </a:txBody>
                  <a:tcPr/>
                </a:tc>
                <a:tc>
                  <a:txBody>
                    <a:bodyPr/>
                    <a:lstStyle/>
                    <a:p>
                      <a:pPr algn="ctr">
                        <a:lnSpc>
                          <a:spcPct val="100000"/>
                        </a:lnSpc>
                      </a:pPr>
                      <a:r>
                        <a:rPr lang="en-IN" b="0" i="0" dirty="0">
                          <a:solidFill>
                            <a:schemeClr val="dk1"/>
                          </a:solidFill>
                          <a:effectLst/>
                          <a:latin typeface="+mn-lt"/>
                          <a:ea typeface="+mn-ea"/>
                          <a:cs typeface="+mn-cs"/>
                        </a:rPr>
                        <a:t>0.003121</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0.055870</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0.712415</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0.712142</a:t>
                      </a:r>
                      <a:endParaRPr lang="en-US" b="1" dirty="0">
                        <a:solidFill>
                          <a:srgbClr val="00B050"/>
                        </a:solidFill>
                      </a:endParaRPr>
                    </a:p>
                  </a:txBody>
                  <a:tcPr/>
                </a:tc>
                <a:extLst>
                  <a:ext uri="{0D108BD9-81ED-4DB2-BD59-A6C34878D82A}">
                    <a16:rowId xmlns:a16="http://schemas.microsoft.com/office/drawing/2014/main" val="247707744"/>
                  </a:ext>
                </a:extLst>
              </a:tr>
              <a:tr h="156932">
                <a:tc>
                  <a:txBody>
                    <a:bodyPr/>
                    <a:lstStyle/>
                    <a:p>
                      <a:pPr algn="ctr">
                        <a:lnSpc>
                          <a:spcPct val="100000"/>
                        </a:lnSpc>
                      </a:pPr>
                      <a:r>
                        <a:rPr lang="en-US" b="0" dirty="0"/>
                        <a:t>Light GBM</a:t>
                      </a:r>
                    </a:p>
                  </a:txBody>
                  <a:tcPr/>
                </a:tc>
                <a:tc>
                  <a:txBody>
                    <a:bodyPr/>
                    <a:lstStyle/>
                    <a:p>
                      <a:pPr algn="ctr">
                        <a:lnSpc>
                          <a:spcPct val="100000"/>
                        </a:lnSpc>
                      </a:pPr>
                      <a:r>
                        <a:rPr lang="en-IN" b="0" i="0" dirty="0">
                          <a:solidFill>
                            <a:schemeClr val="dk1"/>
                          </a:solidFill>
                          <a:effectLst/>
                          <a:latin typeface="+mn-lt"/>
                          <a:ea typeface="+mn-ea"/>
                          <a:cs typeface="+mn-cs"/>
                        </a:rPr>
                        <a:t>0.003418</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0.058470</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0.685021</a:t>
                      </a:r>
                      <a:endParaRPr lang="en-US" b="1" dirty="0"/>
                    </a:p>
                  </a:txBody>
                  <a:tcPr/>
                </a:tc>
                <a:tc>
                  <a:txBody>
                    <a:bodyPr/>
                    <a:lstStyle/>
                    <a:p>
                      <a:pPr algn="ctr">
                        <a:lnSpc>
                          <a:spcPct val="100000"/>
                        </a:lnSpc>
                      </a:pPr>
                      <a:r>
                        <a:rPr lang="en-IN" b="0" i="0" dirty="0">
                          <a:solidFill>
                            <a:schemeClr val="dk1"/>
                          </a:solidFill>
                          <a:effectLst/>
                          <a:latin typeface="+mn-lt"/>
                          <a:ea typeface="+mn-ea"/>
                          <a:cs typeface="+mn-cs"/>
                        </a:rPr>
                        <a:t>0.684722</a:t>
                      </a:r>
                      <a:endParaRPr lang="en-US" b="1" dirty="0">
                        <a:solidFill>
                          <a:srgbClr val="00B050"/>
                        </a:solidFill>
                      </a:endParaRPr>
                    </a:p>
                  </a:txBody>
                  <a:tcPr/>
                </a:tc>
                <a:extLst>
                  <a:ext uri="{0D108BD9-81ED-4DB2-BD59-A6C34878D82A}">
                    <a16:rowId xmlns:a16="http://schemas.microsoft.com/office/drawing/2014/main" val="483862767"/>
                  </a:ext>
                </a:extLst>
              </a:tr>
            </a:tbl>
          </a:graphicData>
        </a:graphic>
      </p:graphicFrame>
    </p:spTree>
    <p:extLst>
      <p:ext uri="{BB962C8B-B14F-4D97-AF65-F5344CB8AC3E}">
        <p14:creationId xmlns:p14="http://schemas.microsoft.com/office/powerpoint/2010/main" val="3214832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76599" y="304800"/>
            <a:ext cx="2438400" cy="625652"/>
          </a:xfrm>
          <a:prstGeom prst="rect">
            <a:avLst/>
          </a:prstGeom>
        </p:spPr>
        <p:txBody>
          <a:bodyPr vert="horz" wrap="square" lIns="0" tIns="10001" rIns="0" bIns="0" rtlCol="0">
            <a:spAutoFit/>
          </a:bodyPr>
          <a:lstStyle/>
          <a:p>
            <a:pPr marL="9525">
              <a:spcBef>
                <a:spcPts val="79"/>
              </a:spcBef>
            </a:pPr>
            <a:r>
              <a:rPr sz="4000" spc="-4" dirty="0"/>
              <a:t>Conclusion</a:t>
            </a:r>
          </a:p>
        </p:txBody>
      </p:sp>
      <p:sp>
        <p:nvSpPr>
          <p:cNvPr id="3" name="object 3"/>
          <p:cNvSpPr txBox="1">
            <a:spLocks noGrp="1"/>
          </p:cNvSpPr>
          <p:nvPr>
            <p:ph type="body" idx="1"/>
          </p:nvPr>
        </p:nvSpPr>
        <p:spPr>
          <a:xfrm>
            <a:off x="152400" y="1295400"/>
            <a:ext cx="9067800" cy="4684455"/>
          </a:xfrm>
          <a:prstGeom prst="rect">
            <a:avLst/>
          </a:prstGeom>
        </p:spPr>
        <p:txBody>
          <a:bodyPr vert="horz" wrap="square" lIns="0" tIns="59531" rIns="0" bIns="0" rtlCol="0">
            <a:spAutoFit/>
          </a:bodyPr>
          <a:lstStyle/>
          <a:p>
            <a:pPr marL="42863">
              <a:spcBef>
                <a:spcPts val="469"/>
              </a:spcBef>
            </a:pPr>
            <a:endParaRPr spc="-4" dirty="0"/>
          </a:p>
          <a:p>
            <a:pPr marL="300038" indent="-257175">
              <a:spcBef>
                <a:spcPts val="394"/>
              </a:spcBef>
              <a:buFont typeface="Arial"/>
              <a:buChar char="•"/>
              <a:tabLst>
                <a:tab pos="299561" algn="l"/>
                <a:tab pos="300038" algn="l"/>
              </a:tabLst>
            </a:pPr>
            <a:r>
              <a:rPr sz="2400" b="1" spc="-4" dirty="0">
                <a:solidFill>
                  <a:srgbClr val="000000"/>
                </a:solidFill>
                <a:latin typeface="Carlito"/>
                <a:cs typeface="Carlito"/>
              </a:rPr>
              <a:t>In this </a:t>
            </a:r>
            <a:r>
              <a:rPr sz="2400" b="1" spc="-8" dirty="0">
                <a:solidFill>
                  <a:srgbClr val="000000"/>
                </a:solidFill>
                <a:latin typeface="Carlito"/>
                <a:cs typeface="Carlito"/>
              </a:rPr>
              <a:t>project, </a:t>
            </a:r>
            <a:r>
              <a:rPr sz="2400" b="1" spc="-11" dirty="0">
                <a:solidFill>
                  <a:srgbClr val="000000"/>
                </a:solidFill>
                <a:latin typeface="Carlito"/>
                <a:cs typeface="Carlito"/>
              </a:rPr>
              <a:t>we </a:t>
            </a:r>
            <a:r>
              <a:rPr sz="2400" b="1" spc="-4" dirty="0">
                <a:solidFill>
                  <a:srgbClr val="000000"/>
                </a:solidFill>
                <a:latin typeface="Carlito"/>
                <a:cs typeface="Carlito"/>
              </a:rPr>
              <a:t>tried </a:t>
            </a:r>
            <a:r>
              <a:rPr sz="2400" b="1" spc="-11" dirty="0">
                <a:solidFill>
                  <a:srgbClr val="000000"/>
                </a:solidFill>
                <a:latin typeface="Carlito"/>
                <a:cs typeface="Carlito"/>
              </a:rPr>
              <a:t>to </a:t>
            </a:r>
            <a:r>
              <a:rPr sz="2400" b="1" spc="-8" dirty="0">
                <a:solidFill>
                  <a:srgbClr val="000000"/>
                </a:solidFill>
                <a:latin typeface="Carlito"/>
                <a:cs typeface="Carlito"/>
              </a:rPr>
              <a:t>predict </a:t>
            </a:r>
            <a:r>
              <a:rPr sz="2400" b="1" spc="-4" dirty="0">
                <a:solidFill>
                  <a:srgbClr val="000000"/>
                </a:solidFill>
                <a:latin typeface="Carlito"/>
                <a:cs typeface="Carlito"/>
              </a:rPr>
              <a:t>the trip </a:t>
            </a:r>
            <a:r>
              <a:rPr sz="2400" b="1" spc="-11" dirty="0">
                <a:solidFill>
                  <a:srgbClr val="000000"/>
                </a:solidFill>
                <a:latin typeface="Carlito"/>
                <a:cs typeface="Carlito"/>
              </a:rPr>
              <a:t>duration </a:t>
            </a:r>
            <a:r>
              <a:rPr sz="2400" b="1" dirty="0">
                <a:solidFill>
                  <a:srgbClr val="000000"/>
                </a:solidFill>
                <a:latin typeface="Carlito"/>
                <a:cs typeface="Carlito"/>
              </a:rPr>
              <a:t>of </a:t>
            </a:r>
            <a:r>
              <a:rPr sz="2400" b="1" spc="-4" dirty="0">
                <a:solidFill>
                  <a:srgbClr val="000000"/>
                </a:solidFill>
                <a:latin typeface="Carlito"/>
                <a:cs typeface="Carlito"/>
              </a:rPr>
              <a:t>a </a:t>
            </a:r>
            <a:r>
              <a:rPr sz="2400" b="1" spc="-11" dirty="0">
                <a:solidFill>
                  <a:srgbClr val="000000"/>
                </a:solidFill>
                <a:latin typeface="Carlito"/>
                <a:cs typeface="Carlito"/>
              </a:rPr>
              <a:t>taxi </a:t>
            </a:r>
            <a:r>
              <a:rPr sz="2400" b="1" spc="-4" dirty="0">
                <a:solidFill>
                  <a:srgbClr val="000000"/>
                </a:solidFill>
                <a:latin typeface="Carlito"/>
                <a:cs typeface="Carlito"/>
              </a:rPr>
              <a:t>in</a:t>
            </a:r>
            <a:r>
              <a:rPr sz="2400" b="1" spc="83" dirty="0">
                <a:solidFill>
                  <a:srgbClr val="000000"/>
                </a:solidFill>
                <a:latin typeface="Carlito"/>
                <a:cs typeface="Carlito"/>
              </a:rPr>
              <a:t> </a:t>
            </a:r>
            <a:r>
              <a:rPr sz="2400" b="1" spc="-19" dirty="0">
                <a:solidFill>
                  <a:srgbClr val="000000"/>
                </a:solidFill>
                <a:latin typeface="Carlito"/>
                <a:cs typeface="Carlito"/>
              </a:rPr>
              <a:t>NYC.</a:t>
            </a:r>
          </a:p>
          <a:p>
            <a:pPr marL="300038" marR="123349" indent="-257175">
              <a:spcBef>
                <a:spcPts val="394"/>
              </a:spcBef>
              <a:buFont typeface="Arial"/>
              <a:buChar char="•"/>
              <a:tabLst>
                <a:tab pos="299561" algn="l"/>
                <a:tab pos="300038" algn="l"/>
              </a:tabLst>
            </a:pPr>
            <a:r>
              <a:rPr sz="2400" b="1" spc="-34" dirty="0">
                <a:solidFill>
                  <a:srgbClr val="000000"/>
                </a:solidFill>
                <a:latin typeface="Carlito"/>
                <a:cs typeface="Carlito"/>
              </a:rPr>
              <a:t>We </a:t>
            </a:r>
            <a:r>
              <a:rPr sz="2400" b="1" spc="-11" dirty="0">
                <a:solidFill>
                  <a:srgbClr val="000000"/>
                </a:solidFill>
                <a:latin typeface="Carlito"/>
                <a:cs typeface="Carlito"/>
              </a:rPr>
              <a:t>are </a:t>
            </a:r>
            <a:r>
              <a:rPr sz="2400" b="1" spc="-8" dirty="0">
                <a:solidFill>
                  <a:srgbClr val="000000"/>
                </a:solidFill>
                <a:latin typeface="Carlito"/>
                <a:cs typeface="Carlito"/>
              </a:rPr>
              <a:t>mostly </a:t>
            </a:r>
            <a:r>
              <a:rPr sz="2400" b="1" spc="-4" dirty="0">
                <a:solidFill>
                  <a:srgbClr val="000000"/>
                </a:solidFill>
                <a:latin typeface="Carlito"/>
                <a:cs typeface="Carlito"/>
              </a:rPr>
              <a:t>concerned with the </a:t>
            </a:r>
            <a:r>
              <a:rPr sz="2400" b="1" spc="-8" dirty="0">
                <a:solidFill>
                  <a:srgbClr val="000000"/>
                </a:solidFill>
                <a:latin typeface="Carlito"/>
                <a:cs typeface="Carlito"/>
              </a:rPr>
              <a:t>information </a:t>
            </a:r>
            <a:r>
              <a:rPr sz="2400" b="1" dirty="0">
                <a:solidFill>
                  <a:srgbClr val="000000"/>
                </a:solidFill>
                <a:latin typeface="Carlito"/>
                <a:cs typeface="Carlito"/>
              </a:rPr>
              <a:t>of </a:t>
            </a:r>
            <a:r>
              <a:rPr sz="2400" b="1" spc="-4" dirty="0">
                <a:solidFill>
                  <a:srgbClr val="000000"/>
                </a:solidFill>
                <a:latin typeface="Carlito"/>
                <a:cs typeface="Carlito"/>
              </a:rPr>
              <a:t>pick up </a:t>
            </a:r>
            <a:r>
              <a:rPr sz="2400" b="1" spc="-8" dirty="0">
                <a:solidFill>
                  <a:srgbClr val="000000"/>
                </a:solidFill>
                <a:latin typeface="Carlito"/>
                <a:cs typeface="Carlito"/>
              </a:rPr>
              <a:t>latitude  </a:t>
            </a:r>
            <a:r>
              <a:rPr sz="2400" b="1" spc="-4" dirty="0">
                <a:solidFill>
                  <a:srgbClr val="000000"/>
                </a:solidFill>
                <a:latin typeface="Carlito"/>
                <a:cs typeface="Carlito"/>
              </a:rPr>
              <a:t>and longitude and </a:t>
            </a:r>
            <a:r>
              <a:rPr sz="2400" b="1" spc="-8" dirty="0">
                <a:solidFill>
                  <a:srgbClr val="000000"/>
                </a:solidFill>
                <a:latin typeface="Carlito"/>
                <a:cs typeface="Carlito"/>
              </a:rPr>
              <a:t>drop </a:t>
            </a:r>
            <a:r>
              <a:rPr sz="2400" b="1" spc="-4" dirty="0">
                <a:solidFill>
                  <a:srgbClr val="000000"/>
                </a:solidFill>
                <a:latin typeface="Carlito"/>
                <a:cs typeface="Carlito"/>
              </a:rPr>
              <a:t>off </a:t>
            </a:r>
            <a:r>
              <a:rPr sz="2400" b="1" spc="-8" dirty="0">
                <a:solidFill>
                  <a:srgbClr val="000000"/>
                </a:solidFill>
                <a:latin typeface="Carlito"/>
                <a:cs typeface="Carlito"/>
              </a:rPr>
              <a:t>latitude </a:t>
            </a:r>
            <a:r>
              <a:rPr sz="2400" b="1" spc="-4" dirty="0">
                <a:solidFill>
                  <a:srgbClr val="000000"/>
                </a:solidFill>
                <a:latin typeface="Carlito"/>
                <a:cs typeface="Carlito"/>
              </a:rPr>
              <a:t>and longitude, </a:t>
            </a:r>
            <a:r>
              <a:rPr sz="2400" b="1" spc="-11" dirty="0">
                <a:solidFill>
                  <a:srgbClr val="000000"/>
                </a:solidFill>
                <a:latin typeface="Carlito"/>
                <a:cs typeface="Carlito"/>
              </a:rPr>
              <a:t>to </a:t>
            </a:r>
            <a:r>
              <a:rPr sz="2400" b="1" spc="-15" dirty="0">
                <a:solidFill>
                  <a:srgbClr val="000000"/>
                </a:solidFill>
                <a:latin typeface="Carlito"/>
                <a:cs typeface="Carlito"/>
              </a:rPr>
              <a:t>get </a:t>
            </a:r>
            <a:r>
              <a:rPr sz="2400" b="1" spc="-4" dirty="0">
                <a:solidFill>
                  <a:srgbClr val="000000"/>
                </a:solidFill>
                <a:latin typeface="Carlito"/>
                <a:cs typeface="Carlito"/>
              </a:rPr>
              <a:t>the  </a:t>
            </a:r>
            <a:r>
              <a:rPr sz="2400" b="1" spc="-8" dirty="0">
                <a:solidFill>
                  <a:srgbClr val="000000"/>
                </a:solidFill>
                <a:latin typeface="Carlito"/>
                <a:cs typeface="Carlito"/>
              </a:rPr>
              <a:t>distance </a:t>
            </a:r>
            <a:r>
              <a:rPr sz="2400" b="1" dirty="0">
                <a:solidFill>
                  <a:srgbClr val="000000"/>
                </a:solidFill>
                <a:latin typeface="Carlito"/>
                <a:cs typeface="Carlito"/>
              </a:rPr>
              <a:t>of </a:t>
            </a:r>
            <a:r>
              <a:rPr sz="2400" b="1" spc="-4" dirty="0">
                <a:solidFill>
                  <a:srgbClr val="000000"/>
                </a:solidFill>
                <a:latin typeface="Carlito"/>
                <a:cs typeface="Carlito"/>
              </a:rPr>
              <a:t>the</a:t>
            </a:r>
            <a:r>
              <a:rPr sz="2400" b="1" dirty="0">
                <a:solidFill>
                  <a:srgbClr val="000000"/>
                </a:solidFill>
                <a:latin typeface="Carlito"/>
                <a:cs typeface="Carlito"/>
              </a:rPr>
              <a:t> </a:t>
            </a:r>
            <a:r>
              <a:rPr sz="2400" b="1" spc="-4" dirty="0">
                <a:solidFill>
                  <a:srgbClr val="000000"/>
                </a:solidFill>
                <a:latin typeface="Carlito"/>
                <a:cs typeface="Carlito"/>
              </a:rPr>
              <a:t>trip.</a:t>
            </a:r>
          </a:p>
          <a:p>
            <a:pPr marL="300038" indent="-257175">
              <a:spcBef>
                <a:spcPts val="394"/>
              </a:spcBef>
              <a:buFont typeface="Arial"/>
              <a:buChar char="•"/>
              <a:tabLst>
                <a:tab pos="299561" algn="l"/>
                <a:tab pos="300038" algn="l"/>
              </a:tabLst>
            </a:pPr>
            <a:r>
              <a:rPr sz="2400" b="1" spc="-8" dirty="0">
                <a:solidFill>
                  <a:srgbClr val="000000"/>
                </a:solidFill>
                <a:latin typeface="Carlito"/>
                <a:cs typeface="Carlito"/>
              </a:rPr>
              <a:t>Hyperparameter </a:t>
            </a:r>
            <a:r>
              <a:rPr sz="2400" b="1" spc="-4" dirty="0">
                <a:solidFill>
                  <a:srgbClr val="000000"/>
                </a:solidFill>
                <a:latin typeface="Carlito"/>
                <a:cs typeface="Carlito"/>
              </a:rPr>
              <a:t>tuning doesn’t </a:t>
            </a:r>
            <a:r>
              <a:rPr sz="2400" b="1" spc="-11" dirty="0">
                <a:solidFill>
                  <a:srgbClr val="000000"/>
                </a:solidFill>
                <a:latin typeface="Carlito"/>
                <a:cs typeface="Carlito"/>
              </a:rPr>
              <a:t>improve </a:t>
            </a:r>
            <a:r>
              <a:rPr sz="2400" b="1" spc="-4" dirty="0">
                <a:solidFill>
                  <a:srgbClr val="000000"/>
                </a:solidFill>
                <a:latin typeface="Carlito"/>
                <a:cs typeface="Carlito"/>
              </a:rPr>
              <a:t>much</a:t>
            </a:r>
            <a:r>
              <a:rPr sz="2400" b="1" spc="19" dirty="0">
                <a:solidFill>
                  <a:srgbClr val="000000"/>
                </a:solidFill>
                <a:latin typeface="Carlito"/>
                <a:cs typeface="Carlito"/>
              </a:rPr>
              <a:t> </a:t>
            </a:r>
            <a:r>
              <a:rPr sz="2400" b="1" spc="-19" dirty="0">
                <a:solidFill>
                  <a:srgbClr val="000000"/>
                </a:solidFill>
                <a:latin typeface="Carlito"/>
                <a:cs typeface="Carlito"/>
              </a:rPr>
              <a:t>accuracy.</a:t>
            </a:r>
          </a:p>
          <a:p>
            <a:pPr marL="300038" marR="376713" indent="-257175">
              <a:spcBef>
                <a:spcPts val="394"/>
              </a:spcBef>
              <a:buFont typeface="Arial"/>
              <a:buChar char="•"/>
              <a:tabLst>
                <a:tab pos="299561" algn="l"/>
                <a:tab pos="300038" algn="l"/>
              </a:tabLst>
            </a:pPr>
            <a:r>
              <a:rPr sz="2400" b="1" spc="-4" dirty="0">
                <a:solidFill>
                  <a:srgbClr val="000000"/>
                </a:solidFill>
                <a:latin typeface="Carlito"/>
                <a:cs typeface="Carlito"/>
              </a:rPr>
              <a:t>Linear </a:t>
            </a:r>
            <a:r>
              <a:rPr sz="2400" b="1" spc="-8" dirty="0">
                <a:solidFill>
                  <a:srgbClr val="000000"/>
                </a:solidFill>
                <a:latin typeface="Carlito"/>
                <a:cs typeface="Carlito"/>
              </a:rPr>
              <a:t>regression gives </a:t>
            </a:r>
            <a:r>
              <a:rPr sz="2400" b="1" spc="-4" dirty="0">
                <a:solidFill>
                  <a:srgbClr val="000000"/>
                </a:solidFill>
                <a:latin typeface="Carlito"/>
                <a:cs typeface="Carlito"/>
              </a:rPr>
              <a:t>60.89 % </a:t>
            </a:r>
            <a:r>
              <a:rPr sz="2400" b="1" spc="-15" dirty="0">
                <a:solidFill>
                  <a:srgbClr val="000000"/>
                </a:solidFill>
                <a:latin typeface="Carlito"/>
                <a:cs typeface="Carlito"/>
              </a:rPr>
              <a:t>accuracy,XGBoost </a:t>
            </a:r>
            <a:r>
              <a:rPr sz="2400" b="1" spc="-8" dirty="0">
                <a:solidFill>
                  <a:srgbClr val="000000"/>
                </a:solidFill>
                <a:latin typeface="Carlito"/>
                <a:cs typeface="Carlito"/>
              </a:rPr>
              <a:t>gives </a:t>
            </a:r>
            <a:r>
              <a:rPr sz="2400" b="1" spc="-4" dirty="0">
                <a:solidFill>
                  <a:srgbClr val="000000"/>
                </a:solidFill>
                <a:latin typeface="Carlito"/>
                <a:cs typeface="Carlito"/>
              </a:rPr>
              <a:t>68.56%  </a:t>
            </a:r>
            <a:r>
              <a:rPr sz="2400" b="1" spc="-19" dirty="0">
                <a:solidFill>
                  <a:srgbClr val="000000"/>
                </a:solidFill>
                <a:latin typeface="Carlito"/>
                <a:cs typeface="Carlito"/>
              </a:rPr>
              <a:t>accuracy, </a:t>
            </a:r>
            <a:r>
              <a:rPr sz="2400" b="1" spc="-8" dirty="0">
                <a:solidFill>
                  <a:srgbClr val="000000"/>
                </a:solidFill>
                <a:latin typeface="Carlito"/>
                <a:cs typeface="Carlito"/>
              </a:rPr>
              <a:t>LightGBM gives </a:t>
            </a:r>
            <a:r>
              <a:rPr sz="2400" b="1" spc="-4" dirty="0">
                <a:solidFill>
                  <a:srgbClr val="000000"/>
                </a:solidFill>
                <a:latin typeface="Carlito"/>
                <a:cs typeface="Carlito"/>
              </a:rPr>
              <a:t>71.42% on the </a:t>
            </a:r>
            <a:r>
              <a:rPr sz="2400" b="1" spc="-11" dirty="0">
                <a:solidFill>
                  <a:srgbClr val="000000"/>
                </a:solidFill>
                <a:latin typeface="Carlito"/>
                <a:cs typeface="Carlito"/>
              </a:rPr>
              <a:t>test</a:t>
            </a:r>
            <a:r>
              <a:rPr sz="2400" b="1" spc="38" dirty="0">
                <a:solidFill>
                  <a:srgbClr val="000000"/>
                </a:solidFill>
                <a:latin typeface="Carlito"/>
                <a:cs typeface="Carlito"/>
              </a:rPr>
              <a:t> </a:t>
            </a:r>
            <a:r>
              <a:rPr sz="2400" b="1" spc="-8" dirty="0">
                <a:solidFill>
                  <a:srgbClr val="000000"/>
                </a:solidFill>
                <a:latin typeface="Carlito"/>
                <a:cs typeface="Carlito"/>
              </a:rPr>
              <a:t>set.</a:t>
            </a:r>
          </a:p>
          <a:p>
            <a:pPr marL="300038" marR="389573" indent="-257175">
              <a:spcBef>
                <a:spcPts val="394"/>
              </a:spcBef>
              <a:buFont typeface="Arial"/>
              <a:buChar char="•"/>
              <a:tabLst>
                <a:tab pos="299561" algn="l"/>
                <a:tab pos="300038" algn="l"/>
              </a:tabLst>
            </a:pPr>
            <a:r>
              <a:rPr sz="2400" b="1" spc="-8" dirty="0">
                <a:solidFill>
                  <a:srgbClr val="000000"/>
                </a:solidFill>
                <a:latin typeface="Carlito"/>
                <a:cs typeface="Carlito"/>
              </a:rPr>
              <a:t>LightGBM </a:t>
            </a:r>
            <a:r>
              <a:rPr sz="2400" b="1" spc="-4" dirty="0">
                <a:solidFill>
                  <a:srgbClr val="000000"/>
                </a:solidFill>
                <a:latin typeface="Carlito"/>
                <a:cs typeface="Carlito"/>
              </a:rPr>
              <a:t>is </a:t>
            </a:r>
            <a:r>
              <a:rPr sz="2400" b="1" spc="-8" dirty="0">
                <a:solidFill>
                  <a:srgbClr val="000000"/>
                </a:solidFill>
                <a:latin typeface="Carlito"/>
                <a:cs typeface="Carlito"/>
              </a:rPr>
              <a:t>more </a:t>
            </a:r>
            <a:r>
              <a:rPr sz="2400" b="1" spc="-11" dirty="0">
                <a:solidFill>
                  <a:srgbClr val="000000"/>
                </a:solidFill>
                <a:latin typeface="Carlito"/>
                <a:cs typeface="Carlito"/>
              </a:rPr>
              <a:t>fitter </a:t>
            </a:r>
            <a:r>
              <a:rPr sz="2400" b="1" spc="-4" dirty="0">
                <a:solidFill>
                  <a:srgbClr val="000000"/>
                </a:solidFill>
                <a:latin typeface="Carlito"/>
                <a:cs typeface="Carlito"/>
              </a:rPr>
              <a:t>and </a:t>
            </a:r>
            <a:r>
              <a:rPr sz="2400" b="1" spc="-8" dirty="0">
                <a:solidFill>
                  <a:srgbClr val="000000"/>
                </a:solidFill>
                <a:latin typeface="Carlito"/>
                <a:cs typeface="Carlito"/>
              </a:rPr>
              <a:t>efficient </a:t>
            </a:r>
            <a:r>
              <a:rPr sz="2400" b="1" spc="-4" dirty="0">
                <a:solidFill>
                  <a:srgbClr val="000000"/>
                </a:solidFill>
                <a:latin typeface="Carlito"/>
                <a:cs typeface="Carlito"/>
              </a:rPr>
              <a:t>than </a:t>
            </a:r>
            <a:r>
              <a:rPr sz="2400" b="1" spc="-15" dirty="0">
                <a:solidFill>
                  <a:srgbClr val="000000"/>
                </a:solidFill>
                <a:latin typeface="Carlito"/>
                <a:cs typeface="Carlito"/>
              </a:rPr>
              <a:t>XGBoost </a:t>
            </a:r>
            <a:r>
              <a:rPr sz="2400" b="1" spc="-11" dirty="0">
                <a:solidFill>
                  <a:srgbClr val="000000"/>
                </a:solidFill>
                <a:latin typeface="Carlito"/>
                <a:cs typeface="Carlito"/>
              </a:rPr>
              <a:t>for taxi </a:t>
            </a:r>
            <a:r>
              <a:rPr sz="2400" b="1" spc="-4" dirty="0">
                <a:solidFill>
                  <a:srgbClr val="000000"/>
                </a:solidFill>
                <a:latin typeface="Carlito"/>
                <a:cs typeface="Carlito"/>
              </a:rPr>
              <a:t>trip  </a:t>
            </a:r>
            <a:r>
              <a:rPr sz="2400" b="1" spc="-8" dirty="0">
                <a:solidFill>
                  <a:srgbClr val="000000"/>
                </a:solidFill>
                <a:latin typeface="Carlito"/>
                <a:cs typeface="Carlito"/>
              </a:rPr>
              <a:t>duration-based </a:t>
            </a:r>
            <a:r>
              <a:rPr sz="2400" b="1" spc="-4" dirty="0">
                <a:solidFill>
                  <a:srgbClr val="000000"/>
                </a:solidFill>
                <a:latin typeface="Carlito"/>
                <a:cs typeface="Carlito"/>
              </a:rPr>
              <a:t>predictions</a:t>
            </a:r>
          </a:p>
          <a:p>
            <a:pPr marL="300038" marR="149066" indent="-257175">
              <a:spcBef>
                <a:spcPts val="394"/>
              </a:spcBef>
              <a:buFont typeface="Arial"/>
              <a:buChar char="•"/>
              <a:tabLst>
                <a:tab pos="299561" algn="l"/>
                <a:tab pos="300038" algn="l"/>
              </a:tabLst>
            </a:pPr>
            <a:r>
              <a:rPr sz="2400" b="1" spc="-8" dirty="0">
                <a:solidFill>
                  <a:srgbClr val="000000"/>
                </a:solidFill>
                <a:latin typeface="Carlito"/>
                <a:cs typeface="Carlito"/>
              </a:rPr>
              <a:t>LightGBM </a:t>
            </a:r>
            <a:r>
              <a:rPr sz="2400" b="1" spc="-4" dirty="0">
                <a:solidFill>
                  <a:srgbClr val="000000"/>
                </a:solidFill>
                <a:latin typeface="Carlito"/>
                <a:cs typeface="Carlito"/>
              </a:rPr>
              <a:t>will be the </a:t>
            </a:r>
            <a:r>
              <a:rPr sz="2400" b="1" spc="-8" dirty="0">
                <a:solidFill>
                  <a:srgbClr val="000000"/>
                </a:solidFill>
                <a:latin typeface="Carlito"/>
                <a:cs typeface="Carlito"/>
              </a:rPr>
              <a:t>best </a:t>
            </a:r>
            <a:r>
              <a:rPr sz="2400" b="1" spc="-4" dirty="0">
                <a:solidFill>
                  <a:srgbClr val="000000"/>
                </a:solidFill>
                <a:latin typeface="Carlito"/>
                <a:cs typeface="Carlito"/>
              </a:rPr>
              <a:t>model </a:t>
            </a:r>
            <a:r>
              <a:rPr sz="2400" b="1" spc="-11" dirty="0">
                <a:solidFill>
                  <a:srgbClr val="000000"/>
                </a:solidFill>
                <a:latin typeface="Carlito"/>
                <a:cs typeface="Carlito"/>
              </a:rPr>
              <a:t>to </a:t>
            </a:r>
            <a:r>
              <a:rPr sz="2400" b="1" spc="-8" dirty="0">
                <a:solidFill>
                  <a:srgbClr val="000000"/>
                </a:solidFill>
                <a:latin typeface="Carlito"/>
                <a:cs typeface="Carlito"/>
              </a:rPr>
              <a:t>predict </a:t>
            </a:r>
            <a:r>
              <a:rPr sz="2400" b="1" spc="-4" dirty="0">
                <a:solidFill>
                  <a:srgbClr val="000000"/>
                </a:solidFill>
                <a:latin typeface="Carlito"/>
                <a:cs typeface="Carlito"/>
              </a:rPr>
              <a:t>the trip </a:t>
            </a:r>
            <a:r>
              <a:rPr sz="2400" b="1" spc="-11" dirty="0">
                <a:solidFill>
                  <a:srgbClr val="000000"/>
                </a:solidFill>
                <a:latin typeface="Carlito"/>
                <a:cs typeface="Carlito"/>
              </a:rPr>
              <a:t>duration for </a:t>
            </a:r>
            <a:r>
              <a:rPr sz="2400" b="1" spc="-4" dirty="0">
                <a:solidFill>
                  <a:srgbClr val="000000"/>
                </a:solidFill>
                <a:latin typeface="Carlito"/>
                <a:cs typeface="Carlito"/>
              </a:rPr>
              <a:t>a  particular</a:t>
            </a:r>
            <a:r>
              <a:rPr sz="2400" b="1" spc="-8" dirty="0">
                <a:solidFill>
                  <a:srgbClr val="000000"/>
                </a:solidFill>
                <a:latin typeface="Carlito"/>
                <a:cs typeface="Carlito"/>
              </a:rPr>
              <a:t> </a:t>
            </a:r>
            <a:r>
              <a:rPr sz="2400" b="1" spc="-11" dirty="0">
                <a:solidFill>
                  <a:srgbClr val="000000"/>
                </a:solidFill>
                <a:latin typeface="Carlito"/>
                <a:cs typeface="Carlito"/>
              </a:rPr>
              <a:t>taxi.</a:t>
            </a:r>
          </a:p>
        </p:txBody>
      </p:sp>
      <p:sp>
        <p:nvSpPr>
          <p:cNvPr id="4" name="object 4"/>
          <p:cNvSpPr/>
          <p:nvPr/>
        </p:nvSpPr>
        <p:spPr>
          <a:xfrm>
            <a:off x="8382000" y="152400"/>
            <a:ext cx="609600" cy="625652"/>
          </a:xfrm>
          <a:prstGeom prst="rect">
            <a:avLst/>
          </a:prstGeom>
          <a:blipFill>
            <a:blip r:embed="rId2" cstate="print"/>
            <a:stretch>
              <a:fillRect/>
            </a:stretch>
          </a:blipFill>
        </p:spPr>
        <p:txBody>
          <a:bodyPr wrap="square" lIns="0" tIns="0" rIns="0" bIns="0" rtlCol="0"/>
          <a:lstStyle/>
          <a:p>
            <a:endParaRPr sz="135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09201" y="381000"/>
            <a:ext cx="2514600" cy="625652"/>
          </a:xfrm>
          <a:prstGeom prst="rect">
            <a:avLst/>
          </a:prstGeom>
        </p:spPr>
        <p:txBody>
          <a:bodyPr vert="horz" wrap="square" lIns="0" tIns="10001" rIns="0" bIns="0" rtlCol="0">
            <a:spAutoFit/>
          </a:bodyPr>
          <a:lstStyle/>
          <a:p>
            <a:pPr marL="10001">
              <a:spcBef>
                <a:spcPts val="79"/>
              </a:spcBef>
            </a:pPr>
            <a:r>
              <a:rPr sz="4000" spc="-8" dirty="0"/>
              <a:t>Challenges</a:t>
            </a:r>
          </a:p>
        </p:txBody>
      </p:sp>
      <p:sp>
        <p:nvSpPr>
          <p:cNvPr id="3" name="object 3"/>
          <p:cNvSpPr txBox="1"/>
          <p:nvPr/>
        </p:nvSpPr>
        <p:spPr>
          <a:xfrm>
            <a:off x="990600" y="1524001"/>
            <a:ext cx="3682844" cy="1790875"/>
          </a:xfrm>
          <a:prstGeom prst="rect">
            <a:avLst/>
          </a:prstGeom>
        </p:spPr>
        <p:txBody>
          <a:bodyPr vert="horz" wrap="square" lIns="0" tIns="81915" rIns="0" bIns="0" rtlCol="0">
            <a:spAutoFit/>
          </a:bodyPr>
          <a:lstStyle/>
          <a:p>
            <a:pPr marL="266700" indent="-257175">
              <a:spcBef>
                <a:spcPts val="645"/>
              </a:spcBef>
              <a:buFont typeface="Arial"/>
              <a:buChar char="•"/>
              <a:tabLst>
                <a:tab pos="266224" algn="l"/>
                <a:tab pos="266700" algn="l"/>
              </a:tabLst>
            </a:pPr>
            <a:r>
              <a:rPr sz="2400" spc="-4" dirty="0">
                <a:latin typeface="Carlito"/>
                <a:cs typeface="Carlito"/>
              </a:rPr>
              <a:t>Handling </a:t>
            </a:r>
            <a:r>
              <a:rPr sz="2400" spc="-15" dirty="0">
                <a:latin typeface="Carlito"/>
                <a:cs typeface="Carlito"/>
              </a:rPr>
              <a:t>Large</a:t>
            </a:r>
            <a:r>
              <a:rPr sz="2400" spc="-45" dirty="0">
                <a:latin typeface="Carlito"/>
                <a:cs typeface="Carlito"/>
              </a:rPr>
              <a:t> </a:t>
            </a:r>
            <a:r>
              <a:rPr sz="2400" spc="-11" dirty="0">
                <a:latin typeface="Carlito"/>
                <a:cs typeface="Carlito"/>
              </a:rPr>
              <a:t>Dataset</a:t>
            </a:r>
            <a:endParaRPr sz="2400" dirty="0">
              <a:latin typeface="Carlito"/>
              <a:cs typeface="Carlito"/>
            </a:endParaRPr>
          </a:p>
          <a:p>
            <a:pPr marL="266700" indent="-257175">
              <a:spcBef>
                <a:spcPts val="574"/>
              </a:spcBef>
              <a:buFont typeface="Arial"/>
              <a:buChar char="•"/>
              <a:tabLst>
                <a:tab pos="266224" algn="l"/>
                <a:tab pos="266700" algn="l"/>
              </a:tabLst>
            </a:pPr>
            <a:r>
              <a:rPr sz="2400" spc="-15" dirty="0">
                <a:latin typeface="Carlito"/>
                <a:cs typeface="Carlito"/>
              </a:rPr>
              <a:t>Feature</a:t>
            </a:r>
            <a:r>
              <a:rPr sz="2400" spc="-11" dirty="0">
                <a:latin typeface="Carlito"/>
                <a:cs typeface="Carlito"/>
              </a:rPr>
              <a:t> </a:t>
            </a:r>
            <a:r>
              <a:rPr sz="2400" spc="-4" dirty="0">
                <a:latin typeface="Carlito"/>
                <a:cs typeface="Carlito"/>
              </a:rPr>
              <a:t>Engineering</a:t>
            </a:r>
            <a:endParaRPr sz="2400" dirty="0">
              <a:latin typeface="Carlito"/>
              <a:cs typeface="Carlito"/>
            </a:endParaRPr>
          </a:p>
          <a:p>
            <a:pPr marL="266700" indent="-257175">
              <a:spcBef>
                <a:spcPts val="574"/>
              </a:spcBef>
              <a:buFont typeface="Arial"/>
              <a:buChar char="•"/>
              <a:tabLst>
                <a:tab pos="266224" algn="l"/>
                <a:tab pos="266700" algn="l"/>
              </a:tabLst>
            </a:pPr>
            <a:r>
              <a:rPr sz="2400" spc="-8" dirty="0">
                <a:latin typeface="Carlito"/>
                <a:cs typeface="Carlito"/>
              </a:rPr>
              <a:t>Computation</a:t>
            </a:r>
            <a:r>
              <a:rPr sz="2400" spc="-11" dirty="0">
                <a:latin typeface="Carlito"/>
                <a:cs typeface="Carlito"/>
              </a:rPr>
              <a:t> </a:t>
            </a:r>
            <a:r>
              <a:rPr sz="2400" spc="-4" dirty="0">
                <a:latin typeface="Carlito"/>
                <a:cs typeface="Carlito"/>
              </a:rPr>
              <a:t>Time</a:t>
            </a:r>
            <a:endParaRPr sz="2400" dirty="0">
              <a:latin typeface="Carlito"/>
              <a:cs typeface="Carlito"/>
            </a:endParaRPr>
          </a:p>
          <a:p>
            <a:pPr marL="266700" indent="-257175">
              <a:spcBef>
                <a:spcPts val="574"/>
              </a:spcBef>
              <a:buFont typeface="Arial"/>
              <a:buChar char="•"/>
              <a:tabLst>
                <a:tab pos="266224" algn="l"/>
                <a:tab pos="266700" algn="l"/>
              </a:tabLst>
            </a:pPr>
            <a:r>
              <a:rPr sz="2400" spc="-4" dirty="0">
                <a:latin typeface="Carlito"/>
                <a:cs typeface="Carlito"/>
              </a:rPr>
              <a:t>Optimising The</a:t>
            </a:r>
            <a:r>
              <a:rPr sz="2400" spc="-30" dirty="0">
                <a:latin typeface="Carlito"/>
                <a:cs typeface="Carlito"/>
              </a:rPr>
              <a:t> </a:t>
            </a:r>
            <a:r>
              <a:rPr sz="2400" spc="-4" dirty="0">
                <a:latin typeface="Carlito"/>
                <a:cs typeface="Carlito"/>
              </a:rPr>
              <a:t>Model</a:t>
            </a:r>
            <a:endParaRPr sz="2400" dirty="0">
              <a:latin typeface="Carlito"/>
              <a:cs typeface="Carlito"/>
            </a:endParaRPr>
          </a:p>
        </p:txBody>
      </p:sp>
      <p:sp>
        <p:nvSpPr>
          <p:cNvPr id="4" name="object 4"/>
          <p:cNvSpPr/>
          <p:nvPr/>
        </p:nvSpPr>
        <p:spPr>
          <a:xfrm>
            <a:off x="8305800" y="152400"/>
            <a:ext cx="685800" cy="715076"/>
          </a:xfrm>
          <a:prstGeom prst="rect">
            <a:avLst/>
          </a:prstGeom>
          <a:blipFill>
            <a:blip r:embed="rId2" cstate="print"/>
            <a:stretch>
              <a:fillRect/>
            </a:stretch>
          </a:blipFill>
        </p:spPr>
        <p:txBody>
          <a:bodyPr wrap="square" lIns="0" tIns="0" rIns="0" bIns="0" rtlCol="0"/>
          <a:lstStyle/>
          <a:p>
            <a:endParaRPr sz="135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83894" y="381000"/>
            <a:ext cx="3976212" cy="625652"/>
          </a:xfrm>
          <a:prstGeom prst="rect">
            <a:avLst/>
          </a:prstGeom>
        </p:spPr>
        <p:txBody>
          <a:bodyPr vert="horz" wrap="square" lIns="0" tIns="10001" rIns="0" bIns="0" rtlCol="0">
            <a:spAutoFit/>
          </a:bodyPr>
          <a:lstStyle/>
          <a:p>
            <a:pPr marL="9525">
              <a:spcBef>
                <a:spcPts val="79"/>
              </a:spcBef>
            </a:pPr>
            <a:r>
              <a:rPr sz="4000" spc="-4" dirty="0"/>
              <a:t>INTRODUCTION</a:t>
            </a:r>
          </a:p>
        </p:txBody>
      </p:sp>
      <p:sp>
        <p:nvSpPr>
          <p:cNvPr id="3" name="object 3"/>
          <p:cNvSpPr txBox="1"/>
          <p:nvPr/>
        </p:nvSpPr>
        <p:spPr>
          <a:xfrm>
            <a:off x="457200" y="1295401"/>
            <a:ext cx="8291988" cy="4595489"/>
          </a:xfrm>
          <a:prstGeom prst="rect">
            <a:avLst/>
          </a:prstGeom>
        </p:spPr>
        <p:txBody>
          <a:bodyPr vert="horz" wrap="square" lIns="0" tIns="9525" rIns="0" bIns="0" rtlCol="0">
            <a:spAutoFit/>
          </a:bodyPr>
          <a:lstStyle/>
          <a:p>
            <a:pPr marL="266224" marR="3810" indent="-257175" algn="just">
              <a:spcBef>
                <a:spcPts val="75"/>
              </a:spcBef>
              <a:buFont typeface="Arial"/>
              <a:buChar char="•"/>
              <a:tabLst>
                <a:tab pos="266700" algn="l"/>
              </a:tabLst>
            </a:pPr>
            <a:r>
              <a:rPr sz="2400" spc="30" dirty="0">
                <a:latin typeface="Carlito"/>
                <a:cs typeface="Carlito"/>
              </a:rPr>
              <a:t>In </a:t>
            </a:r>
            <a:r>
              <a:rPr sz="2400" spc="38" dirty="0">
                <a:latin typeface="Carlito"/>
                <a:cs typeface="Carlito"/>
              </a:rPr>
              <a:t>New </a:t>
            </a:r>
            <a:r>
              <a:rPr sz="2400" spc="11" dirty="0">
                <a:latin typeface="Carlito"/>
                <a:cs typeface="Carlito"/>
              </a:rPr>
              <a:t>York </a:t>
            </a:r>
            <a:r>
              <a:rPr sz="2400" spc="23" dirty="0">
                <a:latin typeface="Carlito"/>
                <a:cs typeface="Carlito"/>
              </a:rPr>
              <a:t>City, </a:t>
            </a:r>
            <a:r>
              <a:rPr sz="2400" spc="38" dirty="0">
                <a:latin typeface="Carlito"/>
                <a:cs typeface="Carlito"/>
              </a:rPr>
              <a:t>due </a:t>
            </a:r>
            <a:r>
              <a:rPr sz="2400" spc="23" dirty="0">
                <a:latin typeface="Carlito"/>
                <a:cs typeface="Carlito"/>
              </a:rPr>
              <a:t>to </a:t>
            </a:r>
            <a:r>
              <a:rPr sz="2400" spc="45" dirty="0">
                <a:latin typeface="Carlito"/>
                <a:cs typeface="Carlito"/>
              </a:rPr>
              <a:t>traffic </a:t>
            </a:r>
            <a:r>
              <a:rPr sz="2400" spc="53" dirty="0">
                <a:latin typeface="Carlito"/>
                <a:cs typeface="Carlito"/>
              </a:rPr>
              <a:t>jams, </a:t>
            </a:r>
            <a:r>
              <a:rPr sz="2400" spc="56" dirty="0">
                <a:latin typeface="Carlito"/>
                <a:cs typeface="Carlito"/>
              </a:rPr>
              <a:t>construction </a:t>
            </a:r>
            <a:r>
              <a:rPr sz="2400" spc="30" dirty="0">
                <a:latin typeface="Carlito"/>
                <a:cs typeface="Carlito"/>
              </a:rPr>
              <a:t>or </a:t>
            </a:r>
            <a:r>
              <a:rPr sz="2400" spc="41" dirty="0">
                <a:latin typeface="Carlito"/>
                <a:cs typeface="Carlito"/>
              </a:rPr>
              <a:t>road  </a:t>
            </a:r>
            <a:r>
              <a:rPr sz="2400" spc="34" dirty="0">
                <a:latin typeface="Carlito"/>
                <a:cs typeface="Carlito"/>
              </a:rPr>
              <a:t>blockage </a:t>
            </a:r>
            <a:r>
              <a:rPr sz="2400" spc="26" dirty="0">
                <a:latin typeface="Carlito"/>
                <a:cs typeface="Carlito"/>
              </a:rPr>
              <a:t>etc. </a:t>
            </a:r>
            <a:r>
              <a:rPr sz="2400" spc="34" dirty="0">
                <a:latin typeface="Carlito"/>
                <a:cs typeface="Carlito"/>
              </a:rPr>
              <a:t>user will need </a:t>
            </a:r>
            <a:r>
              <a:rPr sz="2400" spc="15" dirty="0">
                <a:latin typeface="Carlito"/>
                <a:cs typeface="Carlito"/>
              </a:rPr>
              <a:t>to </a:t>
            </a:r>
            <a:r>
              <a:rPr sz="2400" spc="30" dirty="0">
                <a:latin typeface="Carlito"/>
                <a:cs typeface="Carlito"/>
              </a:rPr>
              <a:t>know </a:t>
            </a:r>
            <a:r>
              <a:rPr sz="2400" spc="26" dirty="0">
                <a:latin typeface="Carlito"/>
                <a:cs typeface="Carlito"/>
              </a:rPr>
              <a:t>how </a:t>
            </a:r>
            <a:r>
              <a:rPr sz="2400" spc="34" dirty="0">
                <a:latin typeface="Carlito"/>
                <a:cs typeface="Carlito"/>
              </a:rPr>
              <a:t>much </a:t>
            </a:r>
            <a:r>
              <a:rPr sz="2400" spc="38" dirty="0">
                <a:latin typeface="Carlito"/>
                <a:cs typeface="Carlito"/>
              </a:rPr>
              <a:t>time </a:t>
            </a:r>
            <a:r>
              <a:rPr sz="2400" spc="23" dirty="0">
                <a:latin typeface="Carlito"/>
                <a:cs typeface="Carlito"/>
              </a:rPr>
              <a:t>it </a:t>
            </a:r>
            <a:r>
              <a:rPr sz="2400" spc="34" dirty="0">
                <a:latin typeface="Carlito"/>
                <a:cs typeface="Carlito"/>
              </a:rPr>
              <a:t>will  </a:t>
            </a:r>
            <a:r>
              <a:rPr sz="2400" spc="-23" dirty="0">
                <a:latin typeface="Carlito"/>
                <a:cs typeface="Carlito"/>
              </a:rPr>
              <a:t>take </a:t>
            </a:r>
            <a:r>
              <a:rPr sz="2400" spc="-11" dirty="0">
                <a:latin typeface="Carlito"/>
                <a:cs typeface="Carlito"/>
              </a:rPr>
              <a:t>to </a:t>
            </a:r>
            <a:r>
              <a:rPr sz="2400" spc="-8" dirty="0">
                <a:latin typeface="Carlito"/>
                <a:cs typeface="Carlito"/>
              </a:rPr>
              <a:t>commute </a:t>
            </a:r>
            <a:r>
              <a:rPr sz="2400" spc="-11" dirty="0">
                <a:latin typeface="Carlito"/>
                <a:cs typeface="Carlito"/>
              </a:rPr>
              <a:t>from </a:t>
            </a:r>
            <a:r>
              <a:rPr sz="2400" spc="-4" dirty="0">
                <a:latin typeface="Carlito"/>
                <a:cs typeface="Carlito"/>
              </a:rPr>
              <a:t>one place </a:t>
            </a:r>
            <a:r>
              <a:rPr sz="2400" spc="-11" dirty="0">
                <a:latin typeface="Carlito"/>
                <a:cs typeface="Carlito"/>
              </a:rPr>
              <a:t>to</a:t>
            </a:r>
            <a:r>
              <a:rPr sz="2400" spc="53" dirty="0">
                <a:latin typeface="Carlito"/>
                <a:cs typeface="Carlito"/>
              </a:rPr>
              <a:t> </a:t>
            </a:r>
            <a:r>
              <a:rPr sz="2400" spc="-34" dirty="0">
                <a:latin typeface="Carlito"/>
                <a:cs typeface="Carlito"/>
              </a:rPr>
              <a:t>other.</a:t>
            </a:r>
            <a:endParaRPr sz="2400" dirty="0">
              <a:latin typeface="Carlito"/>
              <a:cs typeface="Carlito"/>
            </a:endParaRPr>
          </a:p>
          <a:p>
            <a:pPr marL="266224" marR="3810" indent="-257175" algn="just">
              <a:spcBef>
                <a:spcPts val="431"/>
              </a:spcBef>
              <a:buFont typeface="Arial"/>
              <a:buChar char="•"/>
              <a:tabLst>
                <a:tab pos="266700" algn="l"/>
              </a:tabLst>
            </a:pPr>
            <a:r>
              <a:rPr sz="2400" spc="38" dirty="0">
                <a:latin typeface="Carlito"/>
                <a:cs typeface="Carlito"/>
              </a:rPr>
              <a:t>Increasing </a:t>
            </a:r>
            <a:r>
              <a:rPr sz="2400" spc="41" dirty="0">
                <a:latin typeface="Carlito"/>
                <a:cs typeface="Carlito"/>
              </a:rPr>
              <a:t>popularity </a:t>
            </a:r>
            <a:r>
              <a:rPr sz="2400" spc="23" dirty="0">
                <a:latin typeface="Carlito"/>
                <a:cs typeface="Carlito"/>
              </a:rPr>
              <a:t>of </a:t>
            </a:r>
            <a:r>
              <a:rPr sz="2400" spc="45" dirty="0">
                <a:latin typeface="Carlito"/>
                <a:cs typeface="Carlito"/>
              </a:rPr>
              <a:t>app-based </a:t>
            </a:r>
            <a:r>
              <a:rPr sz="2400" spc="26" dirty="0">
                <a:latin typeface="Carlito"/>
                <a:cs typeface="Carlito"/>
              </a:rPr>
              <a:t>taxi </a:t>
            </a:r>
            <a:r>
              <a:rPr sz="2400" spc="38" dirty="0">
                <a:latin typeface="Carlito"/>
                <a:cs typeface="Carlito"/>
              </a:rPr>
              <a:t>such </a:t>
            </a:r>
            <a:r>
              <a:rPr sz="2400" spc="26" dirty="0">
                <a:latin typeface="Carlito"/>
                <a:cs typeface="Carlito"/>
              </a:rPr>
              <a:t>as </a:t>
            </a:r>
            <a:r>
              <a:rPr sz="2400" spc="30" dirty="0">
                <a:latin typeface="Carlito"/>
                <a:cs typeface="Carlito"/>
              </a:rPr>
              <a:t>ola </a:t>
            </a:r>
            <a:r>
              <a:rPr sz="2400" spc="23" dirty="0">
                <a:latin typeface="Carlito"/>
                <a:cs typeface="Carlito"/>
              </a:rPr>
              <a:t>or </a:t>
            </a:r>
            <a:r>
              <a:rPr sz="2400" spc="38" dirty="0">
                <a:latin typeface="Carlito"/>
                <a:cs typeface="Carlito"/>
              </a:rPr>
              <a:t>uber  </a:t>
            </a:r>
            <a:r>
              <a:rPr sz="2400" spc="34" dirty="0">
                <a:latin typeface="Carlito"/>
                <a:cs typeface="Carlito"/>
              </a:rPr>
              <a:t>and there </a:t>
            </a:r>
            <a:r>
              <a:rPr sz="2400" spc="41" dirty="0">
                <a:latin typeface="Carlito"/>
                <a:cs typeface="Carlito"/>
              </a:rPr>
              <a:t>competitive </a:t>
            </a:r>
            <a:r>
              <a:rPr sz="2400" spc="45" dirty="0">
                <a:latin typeface="Carlito"/>
                <a:cs typeface="Carlito"/>
              </a:rPr>
              <a:t>pricing </a:t>
            </a:r>
            <a:r>
              <a:rPr sz="2400" spc="38" dirty="0">
                <a:latin typeface="Carlito"/>
                <a:cs typeface="Carlito"/>
              </a:rPr>
              <a:t>levels made </a:t>
            </a:r>
            <a:r>
              <a:rPr sz="2400" spc="41" dirty="0">
                <a:latin typeface="Carlito"/>
                <a:cs typeface="Carlito"/>
              </a:rPr>
              <a:t>user </a:t>
            </a:r>
            <a:r>
              <a:rPr sz="2400" spc="45" dirty="0">
                <a:latin typeface="Carlito"/>
                <a:cs typeface="Carlito"/>
              </a:rPr>
              <a:t>decisive </a:t>
            </a:r>
            <a:r>
              <a:rPr sz="2400" spc="19" dirty="0">
                <a:latin typeface="Carlito"/>
                <a:cs typeface="Carlito"/>
              </a:rPr>
              <a:t>to  </a:t>
            </a:r>
            <a:r>
              <a:rPr sz="2400" spc="-4" dirty="0">
                <a:latin typeface="Carlito"/>
                <a:cs typeface="Carlito"/>
              </a:rPr>
              <a:t>choose based on trip pricing and</a:t>
            </a:r>
            <a:r>
              <a:rPr sz="2400" spc="19" dirty="0">
                <a:latin typeface="Carlito"/>
                <a:cs typeface="Carlito"/>
              </a:rPr>
              <a:t> </a:t>
            </a:r>
            <a:r>
              <a:rPr sz="2400" spc="-11" dirty="0">
                <a:latin typeface="Carlito"/>
                <a:cs typeface="Carlito"/>
              </a:rPr>
              <a:t>duration.</a:t>
            </a:r>
            <a:endParaRPr sz="2400" dirty="0">
              <a:latin typeface="Carlito"/>
              <a:cs typeface="Carlito"/>
            </a:endParaRPr>
          </a:p>
          <a:p>
            <a:pPr marL="266224" marR="3810" indent="-257175" algn="just">
              <a:spcBef>
                <a:spcPts val="431"/>
              </a:spcBef>
              <a:buFont typeface="Arial"/>
              <a:buChar char="•"/>
              <a:tabLst>
                <a:tab pos="266700" algn="l"/>
              </a:tabLst>
            </a:pPr>
            <a:r>
              <a:rPr sz="2400" spc="-23" dirty="0">
                <a:latin typeface="Carlito"/>
                <a:cs typeface="Carlito"/>
              </a:rPr>
              <a:t>Taxi </a:t>
            </a:r>
            <a:r>
              <a:rPr sz="2400" spc="11" dirty="0">
                <a:latin typeface="Carlito"/>
                <a:cs typeface="Carlito"/>
              </a:rPr>
              <a:t>Drivers </a:t>
            </a:r>
            <a:r>
              <a:rPr sz="2400" spc="19" dirty="0">
                <a:latin typeface="Carlito"/>
                <a:cs typeface="Carlito"/>
              </a:rPr>
              <a:t>also </a:t>
            </a:r>
            <a:r>
              <a:rPr sz="2400" spc="4" dirty="0">
                <a:latin typeface="Carlito"/>
                <a:cs typeface="Carlito"/>
              </a:rPr>
              <a:t>have to </a:t>
            </a:r>
            <a:r>
              <a:rPr sz="2400" spc="19" dirty="0">
                <a:latin typeface="Carlito"/>
                <a:cs typeface="Carlito"/>
              </a:rPr>
              <a:t>choose </a:t>
            </a:r>
            <a:r>
              <a:rPr sz="2400" spc="11" dirty="0">
                <a:latin typeface="Carlito"/>
                <a:cs typeface="Carlito"/>
              </a:rPr>
              <a:t>best </a:t>
            </a:r>
            <a:r>
              <a:rPr sz="2400" spc="8" dirty="0">
                <a:latin typeface="Carlito"/>
                <a:cs typeface="Carlito"/>
              </a:rPr>
              <a:t>route </a:t>
            </a:r>
            <a:r>
              <a:rPr sz="2400" spc="15" dirty="0">
                <a:latin typeface="Carlito"/>
                <a:cs typeface="Carlito"/>
              </a:rPr>
              <a:t>having </a:t>
            </a:r>
            <a:r>
              <a:rPr sz="2400" spc="23" dirty="0">
                <a:latin typeface="Carlito"/>
                <a:cs typeface="Carlito"/>
              </a:rPr>
              <a:t>lesser </a:t>
            </a:r>
            <a:r>
              <a:rPr sz="2400" spc="19" dirty="0">
                <a:latin typeface="Carlito"/>
                <a:cs typeface="Carlito"/>
              </a:rPr>
              <a:t>trip  </a:t>
            </a:r>
            <a:r>
              <a:rPr sz="2400" spc="-4" dirty="0">
                <a:latin typeface="Carlito"/>
                <a:cs typeface="Carlito"/>
              </a:rPr>
              <a:t>time.</a:t>
            </a:r>
            <a:endParaRPr sz="2400" dirty="0">
              <a:latin typeface="Carlito"/>
              <a:cs typeface="Carlito"/>
            </a:endParaRPr>
          </a:p>
          <a:p>
            <a:pPr marL="266224" marR="3810" indent="-257175" algn="just">
              <a:spcBef>
                <a:spcPts val="431"/>
              </a:spcBef>
              <a:buFont typeface="Arial"/>
              <a:buChar char="•"/>
              <a:tabLst>
                <a:tab pos="266700" algn="l"/>
              </a:tabLst>
            </a:pPr>
            <a:r>
              <a:rPr sz="2400" spc="15" dirty="0">
                <a:latin typeface="Carlito"/>
                <a:cs typeface="Carlito"/>
              </a:rPr>
              <a:t>So </a:t>
            </a:r>
            <a:r>
              <a:rPr sz="2400" spc="11" dirty="0">
                <a:latin typeface="Carlito"/>
                <a:cs typeface="Carlito"/>
              </a:rPr>
              <a:t>here </a:t>
            </a:r>
            <a:r>
              <a:rPr sz="2400" spc="4" dirty="0">
                <a:latin typeface="Carlito"/>
                <a:cs typeface="Carlito"/>
              </a:rPr>
              <a:t>we </a:t>
            </a:r>
            <a:r>
              <a:rPr sz="2400" spc="19" dirty="0">
                <a:latin typeface="Carlito"/>
                <a:cs typeface="Carlito"/>
              </a:rPr>
              <a:t>will </a:t>
            </a:r>
            <a:r>
              <a:rPr sz="2400" spc="11" dirty="0">
                <a:latin typeface="Carlito"/>
                <a:cs typeface="Carlito"/>
              </a:rPr>
              <a:t>be </a:t>
            </a:r>
            <a:r>
              <a:rPr sz="2400" spc="23" dirty="0">
                <a:latin typeface="Carlito"/>
                <a:cs typeface="Carlito"/>
              </a:rPr>
              <a:t>building </a:t>
            </a:r>
            <a:r>
              <a:rPr sz="2400" dirty="0">
                <a:latin typeface="Carlito"/>
                <a:cs typeface="Carlito"/>
              </a:rPr>
              <a:t>a </a:t>
            </a:r>
            <a:r>
              <a:rPr sz="2400" spc="23" dirty="0">
                <a:latin typeface="Carlito"/>
                <a:cs typeface="Carlito"/>
              </a:rPr>
              <a:t>model which will </a:t>
            </a:r>
            <a:r>
              <a:rPr sz="2400" spc="15" dirty="0">
                <a:latin typeface="Carlito"/>
                <a:cs typeface="Carlito"/>
              </a:rPr>
              <a:t>be </a:t>
            </a:r>
            <a:r>
              <a:rPr sz="2400" spc="23" dirty="0">
                <a:latin typeface="Carlito"/>
                <a:cs typeface="Carlito"/>
              </a:rPr>
              <a:t>predicting  </a:t>
            </a:r>
            <a:r>
              <a:rPr sz="2400" spc="4" dirty="0">
                <a:latin typeface="Carlito"/>
                <a:cs typeface="Carlito"/>
              </a:rPr>
              <a:t>the trip </a:t>
            </a:r>
            <a:r>
              <a:rPr sz="2400" spc="-4" dirty="0">
                <a:latin typeface="Carlito"/>
                <a:cs typeface="Carlito"/>
              </a:rPr>
              <a:t>duration </a:t>
            </a:r>
            <a:r>
              <a:rPr sz="2400" dirty="0">
                <a:latin typeface="Carlito"/>
                <a:cs typeface="Carlito"/>
              </a:rPr>
              <a:t>of </a:t>
            </a:r>
            <a:r>
              <a:rPr sz="2400" spc="-4" dirty="0">
                <a:latin typeface="Carlito"/>
                <a:cs typeface="Carlito"/>
              </a:rPr>
              <a:t>taxies </a:t>
            </a:r>
            <a:r>
              <a:rPr sz="2400" dirty="0">
                <a:latin typeface="Carlito"/>
                <a:cs typeface="Carlito"/>
              </a:rPr>
              <a:t>running in </a:t>
            </a:r>
            <a:r>
              <a:rPr sz="2400" spc="-15" dirty="0">
                <a:latin typeface="Carlito"/>
                <a:cs typeface="Carlito"/>
              </a:rPr>
              <a:t>NewYork. </a:t>
            </a:r>
            <a:r>
              <a:rPr sz="2400" spc="4" dirty="0">
                <a:latin typeface="Carlito"/>
                <a:cs typeface="Carlito"/>
              </a:rPr>
              <a:t>This </a:t>
            </a:r>
            <a:r>
              <a:rPr sz="2400" dirty="0">
                <a:latin typeface="Carlito"/>
                <a:cs typeface="Carlito"/>
              </a:rPr>
              <a:t>prediction  </a:t>
            </a:r>
            <a:r>
              <a:rPr sz="2400" spc="23" dirty="0">
                <a:latin typeface="Carlito"/>
                <a:cs typeface="Carlito"/>
              </a:rPr>
              <a:t>will help </a:t>
            </a:r>
            <a:r>
              <a:rPr sz="2400" spc="19" dirty="0">
                <a:latin typeface="Carlito"/>
                <a:cs typeface="Carlito"/>
              </a:rPr>
              <a:t>customers </a:t>
            </a:r>
            <a:r>
              <a:rPr sz="2400" spc="8" dirty="0">
                <a:latin typeface="Carlito"/>
                <a:cs typeface="Carlito"/>
              </a:rPr>
              <a:t>to </a:t>
            </a:r>
            <a:r>
              <a:rPr sz="2400" spc="30" dirty="0">
                <a:latin typeface="Carlito"/>
                <a:cs typeface="Carlito"/>
              </a:rPr>
              <a:t>select </a:t>
            </a:r>
            <a:r>
              <a:rPr sz="2400" spc="23" dirty="0">
                <a:latin typeface="Carlito"/>
                <a:cs typeface="Carlito"/>
              </a:rPr>
              <a:t>the </a:t>
            </a:r>
            <a:r>
              <a:rPr sz="2400" spc="15" dirty="0">
                <a:latin typeface="Carlito"/>
                <a:cs typeface="Carlito"/>
              </a:rPr>
              <a:t>taxi </a:t>
            </a:r>
            <a:r>
              <a:rPr sz="2400" spc="26" dirty="0">
                <a:latin typeface="Carlito"/>
                <a:cs typeface="Carlito"/>
              </a:rPr>
              <a:t>based </a:t>
            </a:r>
            <a:r>
              <a:rPr sz="2400" spc="15" dirty="0">
                <a:latin typeface="Carlito"/>
                <a:cs typeface="Carlito"/>
              </a:rPr>
              <a:t>on </a:t>
            </a:r>
            <a:r>
              <a:rPr sz="2400" spc="26" dirty="0">
                <a:latin typeface="Carlito"/>
                <a:cs typeface="Carlito"/>
              </a:rPr>
              <a:t>trip </a:t>
            </a:r>
            <a:r>
              <a:rPr sz="2400" spc="23" dirty="0">
                <a:latin typeface="Carlito"/>
                <a:cs typeface="Carlito"/>
              </a:rPr>
              <a:t>duration  </a:t>
            </a:r>
            <a:r>
              <a:rPr sz="2400" spc="-4" dirty="0">
                <a:latin typeface="Carlito"/>
                <a:cs typeface="Carlito"/>
              </a:rPr>
              <a:t>and </a:t>
            </a:r>
            <a:r>
              <a:rPr sz="2400" spc="-8" dirty="0">
                <a:latin typeface="Carlito"/>
                <a:cs typeface="Carlito"/>
              </a:rPr>
              <a:t>driver </a:t>
            </a:r>
            <a:r>
              <a:rPr sz="2400" spc="-11" dirty="0">
                <a:latin typeface="Carlito"/>
                <a:cs typeface="Carlito"/>
              </a:rPr>
              <a:t>to </a:t>
            </a:r>
            <a:r>
              <a:rPr sz="2400" spc="-4" dirty="0">
                <a:latin typeface="Carlito"/>
                <a:cs typeface="Carlito"/>
              </a:rPr>
              <a:t>select </a:t>
            </a:r>
            <a:r>
              <a:rPr sz="2400" spc="-8" dirty="0">
                <a:latin typeface="Carlito"/>
                <a:cs typeface="Carlito"/>
              </a:rPr>
              <a:t>optimum </a:t>
            </a:r>
            <a:r>
              <a:rPr sz="2400" spc="-15" dirty="0">
                <a:latin typeface="Carlito"/>
                <a:cs typeface="Carlito"/>
              </a:rPr>
              <a:t>route </a:t>
            </a:r>
            <a:r>
              <a:rPr sz="2400" spc="-11" dirty="0">
                <a:latin typeface="Carlito"/>
                <a:cs typeface="Carlito"/>
              </a:rPr>
              <a:t>to </a:t>
            </a:r>
            <a:r>
              <a:rPr sz="2400" spc="-4" dirty="0">
                <a:latin typeface="Carlito"/>
                <a:cs typeface="Carlito"/>
              </a:rPr>
              <a:t>their</a:t>
            </a:r>
            <a:r>
              <a:rPr sz="2400" spc="75" dirty="0">
                <a:latin typeface="Carlito"/>
                <a:cs typeface="Carlito"/>
              </a:rPr>
              <a:t> </a:t>
            </a:r>
            <a:r>
              <a:rPr sz="2400" spc="-8" dirty="0">
                <a:latin typeface="Carlito"/>
                <a:cs typeface="Carlito"/>
              </a:rPr>
              <a:t>destination</a:t>
            </a:r>
            <a:r>
              <a:rPr spc="-8" dirty="0">
                <a:latin typeface="Carlito"/>
                <a:cs typeface="Carlito"/>
              </a:rPr>
              <a:t>.</a:t>
            </a:r>
            <a:endParaRPr dirty="0">
              <a:latin typeface="Carlito"/>
              <a:cs typeface="Carlito"/>
            </a:endParaRPr>
          </a:p>
        </p:txBody>
      </p:sp>
      <p:sp>
        <p:nvSpPr>
          <p:cNvPr id="4" name="object 4"/>
          <p:cNvSpPr/>
          <p:nvPr/>
        </p:nvSpPr>
        <p:spPr>
          <a:xfrm>
            <a:off x="8305800" y="228600"/>
            <a:ext cx="634745" cy="625652"/>
          </a:xfrm>
          <a:prstGeom prst="rect">
            <a:avLst/>
          </a:prstGeom>
          <a:blipFill>
            <a:blip r:embed="rId2" cstate="print"/>
            <a:stretch>
              <a:fillRect/>
            </a:stretch>
          </a:blipFill>
        </p:spPr>
        <p:txBody>
          <a:bodyPr wrap="square" lIns="0" tIns="0" rIns="0" bIns="0" rtlCol="0"/>
          <a:lstStyle/>
          <a:p>
            <a:endParaRPr sz="135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05000" y="340423"/>
            <a:ext cx="5181600" cy="625652"/>
          </a:xfrm>
          <a:prstGeom prst="rect">
            <a:avLst/>
          </a:prstGeom>
        </p:spPr>
        <p:txBody>
          <a:bodyPr vert="horz" wrap="square" lIns="0" tIns="10001" rIns="0" bIns="0" rtlCol="0">
            <a:spAutoFit/>
          </a:bodyPr>
          <a:lstStyle/>
          <a:p>
            <a:pPr marL="9525">
              <a:spcBef>
                <a:spcPts val="79"/>
              </a:spcBef>
            </a:pPr>
            <a:r>
              <a:rPr sz="4000" spc="-8" dirty="0"/>
              <a:t>PROBLEM</a:t>
            </a:r>
            <a:r>
              <a:rPr spc="-56" dirty="0"/>
              <a:t> </a:t>
            </a:r>
            <a:r>
              <a:rPr sz="4000" spc="-64" dirty="0"/>
              <a:t>STATEMENT</a:t>
            </a:r>
          </a:p>
        </p:txBody>
      </p:sp>
      <p:sp>
        <p:nvSpPr>
          <p:cNvPr id="4" name="object 4"/>
          <p:cNvSpPr/>
          <p:nvPr/>
        </p:nvSpPr>
        <p:spPr>
          <a:xfrm>
            <a:off x="8229600" y="280274"/>
            <a:ext cx="710945" cy="685801"/>
          </a:xfrm>
          <a:prstGeom prst="rect">
            <a:avLst/>
          </a:prstGeom>
          <a:blipFill>
            <a:blip r:embed="rId2" cstate="print"/>
            <a:stretch>
              <a:fillRect/>
            </a:stretch>
          </a:blipFill>
        </p:spPr>
        <p:txBody>
          <a:bodyPr wrap="square" lIns="0" tIns="0" rIns="0" bIns="0" rtlCol="0"/>
          <a:lstStyle/>
          <a:p>
            <a:endParaRPr sz="1350"/>
          </a:p>
        </p:txBody>
      </p:sp>
      <p:sp>
        <p:nvSpPr>
          <p:cNvPr id="6" name="TextBox 5">
            <a:extLst>
              <a:ext uri="{FF2B5EF4-FFF2-40B4-BE49-F238E27FC236}">
                <a16:creationId xmlns:a16="http://schemas.microsoft.com/office/drawing/2014/main" id="{EF315AAF-C5C7-5362-653E-0C319BEB96B8}"/>
              </a:ext>
            </a:extLst>
          </p:cNvPr>
          <p:cNvSpPr txBox="1"/>
          <p:nvPr/>
        </p:nvSpPr>
        <p:spPr>
          <a:xfrm>
            <a:off x="457200" y="1600200"/>
            <a:ext cx="8229600" cy="3913059"/>
          </a:xfrm>
          <a:prstGeom prst="rect">
            <a:avLst/>
          </a:prstGeom>
          <a:noFill/>
        </p:spPr>
        <p:txBody>
          <a:bodyPr wrap="square">
            <a:spAutoFit/>
          </a:bodyPr>
          <a:lstStyle/>
          <a:p>
            <a:pPr algn="just">
              <a:lnSpc>
                <a:spcPct val="150000"/>
              </a:lnSpc>
            </a:pPr>
            <a:r>
              <a:rPr lang="en-US" sz="2400" b="1" dirty="0">
                <a:latin typeface="-apple-system"/>
              </a:rPr>
              <a:t>We have t</a:t>
            </a:r>
            <a:r>
              <a:rPr lang="en-US" sz="2400" b="1" i="0" dirty="0">
                <a:effectLst/>
                <a:latin typeface="-apple-system"/>
              </a:rPr>
              <a:t>he dataset  Which is based on the 2016 NYC Yellow Cab trip record data made available in Big Query on the Google Cloud Platform. The data was originally published by the NYC Taxi and Limousine Commission (TLC). The data was sampled and cleaned for the purposes of this project. Based on individual trip attributes, </a:t>
            </a:r>
            <a:r>
              <a:rPr lang="en-US" sz="2400" b="1" dirty="0">
                <a:latin typeface="-apple-system"/>
              </a:rPr>
              <a:t>we </a:t>
            </a:r>
            <a:r>
              <a:rPr lang="en-US" sz="2400" b="1" i="0" dirty="0">
                <a:effectLst/>
                <a:latin typeface="-apple-system"/>
              </a:rPr>
              <a:t>should predict the duration of each trip in the test set.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04265" y="2458"/>
            <a:ext cx="3735469" cy="625652"/>
          </a:xfrm>
          <a:prstGeom prst="rect">
            <a:avLst/>
          </a:prstGeom>
        </p:spPr>
        <p:txBody>
          <a:bodyPr vert="horz" wrap="square" lIns="0" tIns="10001" rIns="0" bIns="0" rtlCol="0">
            <a:spAutoFit/>
          </a:bodyPr>
          <a:lstStyle/>
          <a:p>
            <a:pPr marL="9525">
              <a:spcBef>
                <a:spcPts val="79"/>
              </a:spcBef>
            </a:pPr>
            <a:r>
              <a:rPr sz="4000" spc="-153" dirty="0"/>
              <a:t>DATA</a:t>
            </a:r>
            <a:r>
              <a:rPr sz="4000" spc="-38" dirty="0"/>
              <a:t> </a:t>
            </a:r>
            <a:r>
              <a:rPr sz="4000" spc="-15" dirty="0"/>
              <a:t>SUMMARY</a:t>
            </a:r>
          </a:p>
        </p:txBody>
      </p:sp>
      <p:sp>
        <p:nvSpPr>
          <p:cNvPr id="3" name="object 3"/>
          <p:cNvSpPr txBox="1"/>
          <p:nvPr/>
        </p:nvSpPr>
        <p:spPr>
          <a:xfrm>
            <a:off x="203455" y="585893"/>
            <a:ext cx="9016745" cy="5959933"/>
          </a:xfrm>
          <a:prstGeom prst="rect">
            <a:avLst/>
          </a:prstGeom>
        </p:spPr>
        <p:txBody>
          <a:bodyPr vert="horz" wrap="square" lIns="0" tIns="10001" rIns="0" bIns="0" rtlCol="0">
            <a:spAutoFit/>
          </a:bodyPr>
          <a:lstStyle/>
          <a:p>
            <a:pPr marL="266700" indent="-257175" algn="just">
              <a:spcBef>
                <a:spcPts val="79"/>
              </a:spcBef>
              <a:buFont typeface="Arial"/>
              <a:buChar char="•"/>
              <a:tabLst>
                <a:tab pos="266224" algn="l"/>
                <a:tab pos="266700" algn="l"/>
              </a:tabLst>
            </a:pPr>
            <a:r>
              <a:rPr sz="2400" spc="-4" dirty="0">
                <a:latin typeface="Carlito"/>
                <a:cs typeface="Carlito"/>
              </a:rPr>
              <a:t>id </a:t>
            </a:r>
            <a:r>
              <a:rPr sz="2400" dirty="0">
                <a:latin typeface="Carlito"/>
                <a:cs typeface="Carlito"/>
              </a:rPr>
              <a:t>- a </a:t>
            </a:r>
            <a:r>
              <a:rPr sz="2400" spc="-4" dirty="0">
                <a:latin typeface="Carlito"/>
                <a:cs typeface="Carlito"/>
              </a:rPr>
              <a:t>unique identifier </a:t>
            </a:r>
            <a:r>
              <a:rPr sz="2400" spc="-15" dirty="0">
                <a:latin typeface="Carlito"/>
                <a:cs typeface="Carlito"/>
              </a:rPr>
              <a:t>for </a:t>
            </a:r>
            <a:r>
              <a:rPr sz="2400" spc="-4" dirty="0">
                <a:latin typeface="Carlito"/>
                <a:cs typeface="Carlito"/>
              </a:rPr>
              <a:t>each</a:t>
            </a:r>
            <a:r>
              <a:rPr sz="2400" spc="-23" dirty="0">
                <a:latin typeface="Carlito"/>
                <a:cs typeface="Carlito"/>
              </a:rPr>
              <a:t> </a:t>
            </a:r>
            <a:r>
              <a:rPr sz="2400" spc="-4" dirty="0">
                <a:latin typeface="Carlito"/>
                <a:cs typeface="Carlito"/>
              </a:rPr>
              <a:t>trip</a:t>
            </a:r>
            <a:endParaRPr sz="2400" dirty="0">
              <a:latin typeface="Carlito"/>
              <a:cs typeface="Carlito"/>
            </a:endParaRPr>
          </a:p>
          <a:p>
            <a:pPr marL="266700" indent="-257175" algn="just">
              <a:buFont typeface="Arial"/>
              <a:buChar char="•"/>
              <a:tabLst>
                <a:tab pos="266224" algn="l"/>
                <a:tab pos="266700" algn="l"/>
              </a:tabLst>
            </a:pPr>
            <a:r>
              <a:rPr sz="2400" spc="-4" dirty="0">
                <a:latin typeface="Carlito"/>
                <a:cs typeface="Carlito"/>
              </a:rPr>
              <a:t>vendor_id </a:t>
            </a:r>
            <a:r>
              <a:rPr sz="2400" dirty="0">
                <a:latin typeface="Carlito"/>
                <a:cs typeface="Carlito"/>
              </a:rPr>
              <a:t>- a </a:t>
            </a:r>
            <a:r>
              <a:rPr sz="2400" spc="-8" dirty="0">
                <a:latin typeface="Carlito"/>
                <a:cs typeface="Carlito"/>
              </a:rPr>
              <a:t>code indicating </a:t>
            </a:r>
            <a:r>
              <a:rPr sz="2400" spc="-4" dirty="0">
                <a:latin typeface="Carlito"/>
                <a:cs typeface="Carlito"/>
              </a:rPr>
              <a:t>the </a:t>
            </a:r>
            <a:r>
              <a:rPr sz="2400" spc="-8" dirty="0">
                <a:latin typeface="Carlito"/>
                <a:cs typeface="Carlito"/>
              </a:rPr>
              <a:t>provider associated </a:t>
            </a:r>
            <a:r>
              <a:rPr sz="2400" spc="-4" dirty="0">
                <a:latin typeface="Carlito"/>
                <a:cs typeface="Carlito"/>
              </a:rPr>
              <a:t>with the trip</a:t>
            </a:r>
            <a:r>
              <a:rPr sz="2400" spc="26" dirty="0">
                <a:latin typeface="Carlito"/>
                <a:cs typeface="Carlito"/>
              </a:rPr>
              <a:t> </a:t>
            </a:r>
            <a:r>
              <a:rPr sz="2400" spc="-15" dirty="0">
                <a:latin typeface="Carlito"/>
                <a:cs typeface="Carlito"/>
              </a:rPr>
              <a:t>record</a:t>
            </a:r>
            <a:endParaRPr sz="2400" dirty="0">
              <a:latin typeface="Carlito"/>
              <a:cs typeface="Carlito"/>
            </a:endParaRPr>
          </a:p>
          <a:p>
            <a:pPr marL="266700" indent="-257175" algn="just">
              <a:buFont typeface="Arial"/>
              <a:buChar char="•"/>
              <a:tabLst>
                <a:tab pos="266224" algn="l"/>
                <a:tab pos="266700" algn="l"/>
              </a:tabLst>
            </a:pPr>
            <a:r>
              <a:rPr sz="2400" spc="-8" dirty="0">
                <a:latin typeface="Carlito"/>
                <a:cs typeface="Carlito"/>
              </a:rPr>
              <a:t>pickup_datetime </a:t>
            </a:r>
            <a:r>
              <a:rPr sz="2400" dirty="0">
                <a:latin typeface="Carlito"/>
                <a:cs typeface="Carlito"/>
              </a:rPr>
              <a:t>- </a:t>
            </a:r>
            <a:r>
              <a:rPr sz="2400" spc="-11" dirty="0">
                <a:latin typeface="Carlito"/>
                <a:cs typeface="Carlito"/>
              </a:rPr>
              <a:t>date </a:t>
            </a:r>
            <a:r>
              <a:rPr sz="2400" spc="-4" dirty="0">
                <a:latin typeface="Carlito"/>
                <a:cs typeface="Carlito"/>
              </a:rPr>
              <a:t>and time when the </a:t>
            </a:r>
            <a:r>
              <a:rPr sz="2400" spc="-8" dirty="0">
                <a:latin typeface="Carlito"/>
                <a:cs typeface="Carlito"/>
              </a:rPr>
              <a:t>meter was </a:t>
            </a:r>
            <a:r>
              <a:rPr sz="2400" spc="-11" dirty="0">
                <a:latin typeface="Carlito"/>
                <a:cs typeface="Carlito"/>
              </a:rPr>
              <a:t>engaged</a:t>
            </a:r>
            <a:endParaRPr sz="2400" dirty="0">
              <a:latin typeface="Carlito"/>
              <a:cs typeface="Carlito"/>
            </a:endParaRPr>
          </a:p>
          <a:p>
            <a:pPr marL="266700" indent="-257175" algn="just">
              <a:buFont typeface="Arial"/>
              <a:buChar char="•"/>
              <a:tabLst>
                <a:tab pos="266224" algn="l"/>
                <a:tab pos="266700" algn="l"/>
              </a:tabLst>
            </a:pPr>
            <a:r>
              <a:rPr sz="2400" spc="-8" dirty="0">
                <a:latin typeface="Carlito"/>
                <a:cs typeface="Carlito"/>
              </a:rPr>
              <a:t>dropoff_datetime </a:t>
            </a:r>
            <a:r>
              <a:rPr sz="2400" dirty="0">
                <a:latin typeface="Carlito"/>
                <a:cs typeface="Carlito"/>
              </a:rPr>
              <a:t>- </a:t>
            </a:r>
            <a:r>
              <a:rPr sz="2400" spc="-11" dirty="0">
                <a:latin typeface="Carlito"/>
                <a:cs typeface="Carlito"/>
              </a:rPr>
              <a:t>date </a:t>
            </a:r>
            <a:r>
              <a:rPr sz="2400" spc="-4" dirty="0">
                <a:latin typeface="Carlito"/>
                <a:cs typeface="Carlito"/>
              </a:rPr>
              <a:t>and time when the </a:t>
            </a:r>
            <a:r>
              <a:rPr sz="2400" spc="-8" dirty="0">
                <a:latin typeface="Carlito"/>
                <a:cs typeface="Carlito"/>
              </a:rPr>
              <a:t>meter was</a:t>
            </a:r>
            <a:r>
              <a:rPr sz="2400" spc="-15" dirty="0">
                <a:latin typeface="Carlito"/>
                <a:cs typeface="Carlito"/>
              </a:rPr>
              <a:t> </a:t>
            </a:r>
            <a:r>
              <a:rPr sz="2400" spc="-8" dirty="0">
                <a:latin typeface="Carlito"/>
                <a:cs typeface="Carlito"/>
              </a:rPr>
              <a:t>disengaged</a:t>
            </a:r>
            <a:endParaRPr lang="en-US" sz="2400" spc="-8" dirty="0">
              <a:latin typeface="Carlito"/>
              <a:cs typeface="Carlito"/>
            </a:endParaRPr>
          </a:p>
          <a:p>
            <a:pPr marL="9525" algn="just">
              <a:tabLst>
                <a:tab pos="266224" algn="l"/>
                <a:tab pos="266700" algn="l"/>
              </a:tabLst>
            </a:pPr>
            <a:endParaRPr sz="2400" dirty="0">
              <a:latin typeface="Carlito"/>
              <a:cs typeface="Carlito"/>
            </a:endParaRPr>
          </a:p>
          <a:p>
            <a:pPr marL="266700" marR="3810" indent="-257175" algn="just">
              <a:lnSpc>
                <a:spcPts val="1440"/>
              </a:lnSpc>
              <a:spcBef>
                <a:spcPts val="344"/>
              </a:spcBef>
              <a:buFont typeface="Arial"/>
              <a:buChar char="•"/>
              <a:tabLst>
                <a:tab pos="266224" algn="l"/>
                <a:tab pos="266700" algn="l"/>
              </a:tabLst>
            </a:pPr>
            <a:r>
              <a:rPr sz="2400" spc="-8" dirty="0">
                <a:latin typeface="Carlito"/>
                <a:cs typeface="Carlito"/>
              </a:rPr>
              <a:t>passenger_count </a:t>
            </a:r>
            <a:r>
              <a:rPr sz="2400" dirty="0">
                <a:latin typeface="Carlito"/>
                <a:cs typeface="Carlito"/>
              </a:rPr>
              <a:t>- </a:t>
            </a:r>
            <a:r>
              <a:rPr sz="2400" spc="-4" dirty="0">
                <a:latin typeface="Carlito"/>
                <a:cs typeface="Carlito"/>
              </a:rPr>
              <a:t>the number of </a:t>
            </a:r>
            <a:r>
              <a:rPr sz="2400" spc="-8" dirty="0">
                <a:latin typeface="Carlito"/>
                <a:cs typeface="Carlito"/>
              </a:rPr>
              <a:t>passengers </a:t>
            </a:r>
            <a:r>
              <a:rPr sz="2400" spc="-4" dirty="0">
                <a:latin typeface="Carlito"/>
                <a:cs typeface="Carlito"/>
              </a:rPr>
              <a:t>in the </a:t>
            </a:r>
            <a:r>
              <a:rPr sz="2400" spc="-8" dirty="0">
                <a:latin typeface="Carlito"/>
                <a:cs typeface="Carlito"/>
              </a:rPr>
              <a:t>vehicle (driver</a:t>
            </a:r>
            <a:endParaRPr lang="en-US" sz="2400" spc="-8" dirty="0">
              <a:latin typeface="Carlito"/>
              <a:cs typeface="Carlito"/>
            </a:endParaRPr>
          </a:p>
          <a:p>
            <a:pPr marL="266700" marR="3810" indent="-257175" algn="just">
              <a:lnSpc>
                <a:spcPts val="1440"/>
              </a:lnSpc>
              <a:spcBef>
                <a:spcPts val="344"/>
              </a:spcBef>
              <a:buFont typeface="Arial"/>
              <a:buChar char="•"/>
              <a:tabLst>
                <a:tab pos="266224" algn="l"/>
                <a:tab pos="266700" algn="l"/>
              </a:tabLst>
            </a:pPr>
            <a:endParaRPr lang="en-US" sz="2400" spc="-8" dirty="0">
              <a:latin typeface="Carlito"/>
              <a:cs typeface="Carlito"/>
            </a:endParaRPr>
          </a:p>
          <a:p>
            <a:pPr marL="9525" marR="3810" algn="just">
              <a:lnSpc>
                <a:spcPts val="1440"/>
              </a:lnSpc>
              <a:spcBef>
                <a:spcPts val="344"/>
              </a:spcBef>
              <a:tabLst>
                <a:tab pos="266224" algn="l"/>
                <a:tab pos="266700" algn="l"/>
              </a:tabLst>
            </a:pPr>
            <a:r>
              <a:rPr sz="2400" spc="-8" dirty="0">
                <a:latin typeface="Carlito"/>
                <a:cs typeface="Carlito"/>
              </a:rPr>
              <a:t> </a:t>
            </a:r>
            <a:r>
              <a:rPr sz="2400" spc="-11" dirty="0">
                <a:latin typeface="Carlito"/>
                <a:cs typeface="Carlito"/>
              </a:rPr>
              <a:t>entered  </a:t>
            </a:r>
            <a:r>
              <a:rPr sz="2400" spc="-8" dirty="0">
                <a:latin typeface="Carlito"/>
                <a:cs typeface="Carlito"/>
              </a:rPr>
              <a:t>value)</a:t>
            </a:r>
            <a:endParaRPr sz="2400" dirty="0">
              <a:latin typeface="Carlito"/>
              <a:cs typeface="Carlito"/>
            </a:endParaRPr>
          </a:p>
          <a:p>
            <a:pPr marL="266700" indent="-257175" algn="just">
              <a:spcBef>
                <a:spcPts val="15"/>
              </a:spcBef>
              <a:buFont typeface="Arial"/>
              <a:buChar char="•"/>
              <a:tabLst>
                <a:tab pos="266224" algn="l"/>
                <a:tab pos="266700" algn="l"/>
              </a:tabLst>
            </a:pPr>
            <a:r>
              <a:rPr sz="2400" spc="-4" dirty="0">
                <a:latin typeface="Carlito"/>
                <a:cs typeface="Carlito"/>
              </a:rPr>
              <a:t>pickup_longitude </a:t>
            </a:r>
            <a:r>
              <a:rPr sz="2400" dirty="0">
                <a:latin typeface="Carlito"/>
                <a:cs typeface="Carlito"/>
              </a:rPr>
              <a:t>- </a:t>
            </a:r>
            <a:r>
              <a:rPr sz="2400" spc="-4" dirty="0">
                <a:latin typeface="Carlito"/>
                <a:cs typeface="Carlito"/>
              </a:rPr>
              <a:t>the longitude </a:t>
            </a:r>
            <a:r>
              <a:rPr sz="2400" spc="-8" dirty="0">
                <a:latin typeface="Carlito"/>
                <a:cs typeface="Carlito"/>
              </a:rPr>
              <a:t>where </a:t>
            </a:r>
            <a:r>
              <a:rPr sz="2400" spc="-4" dirty="0">
                <a:latin typeface="Carlito"/>
                <a:cs typeface="Carlito"/>
              </a:rPr>
              <a:t>the </a:t>
            </a:r>
            <a:r>
              <a:rPr sz="2400" spc="-8" dirty="0">
                <a:latin typeface="Carlito"/>
                <a:cs typeface="Carlito"/>
              </a:rPr>
              <a:t>meter was</a:t>
            </a:r>
            <a:r>
              <a:rPr sz="2400" spc="-11" dirty="0">
                <a:latin typeface="Carlito"/>
                <a:cs typeface="Carlito"/>
              </a:rPr>
              <a:t> engaged</a:t>
            </a:r>
            <a:endParaRPr sz="2400" dirty="0">
              <a:latin typeface="Carlito"/>
              <a:cs typeface="Carlito"/>
            </a:endParaRPr>
          </a:p>
          <a:p>
            <a:pPr marL="266700" indent="-257175" algn="just">
              <a:buFont typeface="Arial"/>
              <a:buChar char="•"/>
              <a:tabLst>
                <a:tab pos="266224" algn="l"/>
                <a:tab pos="266700" algn="l"/>
              </a:tabLst>
            </a:pPr>
            <a:r>
              <a:rPr sz="2400" spc="-8" dirty="0">
                <a:latin typeface="Carlito"/>
                <a:cs typeface="Carlito"/>
              </a:rPr>
              <a:t>pickup_latitude </a:t>
            </a:r>
            <a:r>
              <a:rPr sz="2400" dirty="0">
                <a:latin typeface="Carlito"/>
                <a:cs typeface="Carlito"/>
              </a:rPr>
              <a:t>- </a:t>
            </a:r>
            <a:r>
              <a:rPr sz="2400" spc="-4" dirty="0">
                <a:latin typeface="Carlito"/>
                <a:cs typeface="Carlito"/>
              </a:rPr>
              <a:t>the latitude </a:t>
            </a:r>
            <a:r>
              <a:rPr sz="2400" spc="-8" dirty="0">
                <a:latin typeface="Carlito"/>
                <a:cs typeface="Carlito"/>
              </a:rPr>
              <a:t>where </a:t>
            </a:r>
            <a:r>
              <a:rPr sz="2400" spc="-4" dirty="0">
                <a:latin typeface="Carlito"/>
                <a:cs typeface="Carlito"/>
              </a:rPr>
              <a:t>the </a:t>
            </a:r>
            <a:r>
              <a:rPr sz="2400" spc="-8" dirty="0">
                <a:latin typeface="Carlito"/>
                <a:cs typeface="Carlito"/>
              </a:rPr>
              <a:t>meter was</a:t>
            </a:r>
            <a:r>
              <a:rPr sz="2400" spc="-4" dirty="0">
                <a:latin typeface="Carlito"/>
                <a:cs typeface="Carlito"/>
              </a:rPr>
              <a:t> </a:t>
            </a:r>
            <a:r>
              <a:rPr sz="2400" spc="-11" dirty="0">
                <a:latin typeface="Carlito"/>
                <a:cs typeface="Carlito"/>
              </a:rPr>
              <a:t>engaged</a:t>
            </a:r>
            <a:endParaRPr sz="2400" dirty="0">
              <a:latin typeface="Carlito"/>
              <a:cs typeface="Carlito"/>
            </a:endParaRPr>
          </a:p>
          <a:p>
            <a:pPr marL="266700" indent="-257175" algn="just">
              <a:buFont typeface="Arial"/>
              <a:buChar char="•"/>
              <a:tabLst>
                <a:tab pos="266224" algn="l"/>
                <a:tab pos="266700" algn="l"/>
              </a:tabLst>
            </a:pPr>
            <a:r>
              <a:rPr sz="2400" spc="-8" dirty="0">
                <a:latin typeface="Carlito"/>
                <a:cs typeface="Carlito"/>
              </a:rPr>
              <a:t>dropoff_longitude </a:t>
            </a:r>
            <a:r>
              <a:rPr sz="2400" dirty="0">
                <a:latin typeface="Carlito"/>
                <a:cs typeface="Carlito"/>
              </a:rPr>
              <a:t>- </a:t>
            </a:r>
            <a:r>
              <a:rPr sz="2400" spc="-4" dirty="0">
                <a:latin typeface="Carlito"/>
                <a:cs typeface="Carlito"/>
              </a:rPr>
              <a:t>the longitude </a:t>
            </a:r>
            <a:r>
              <a:rPr sz="2400" spc="-8" dirty="0">
                <a:latin typeface="Carlito"/>
                <a:cs typeface="Carlito"/>
              </a:rPr>
              <a:t>where </a:t>
            </a:r>
            <a:r>
              <a:rPr sz="2400" spc="-4" dirty="0">
                <a:latin typeface="Carlito"/>
                <a:cs typeface="Carlito"/>
              </a:rPr>
              <a:t>the </a:t>
            </a:r>
            <a:r>
              <a:rPr sz="2400" spc="-8" dirty="0">
                <a:latin typeface="Carlito"/>
                <a:cs typeface="Carlito"/>
              </a:rPr>
              <a:t>meter was</a:t>
            </a:r>
            <a:r>
              <a:rPr sz="2400" spc="8" dirty="0">
                <a:latin typeface="Carlito"/>
                <a:cs typeface="Carlito"/>
              </a:rPr>
              <a:t> </a:t>
            </a:r>
            <a:r>
              <a:rPr sz="2400" spc="-8" dirty="0">
                <a:latin typeface="Carlito"/>
                <a:cs typeface="Carlito"/>
              </a:rPr>
              <a:t>disengaged</a:t>
            </a:r>
            <a:endParaRPr sz="2400" dirty="0">
              <a:latin typeface="Carlito"/>
              <a:cs typeface="Carlito"/>
            </a:endParaRPr>
          </a:p>
          <a:p>
            <a:pPr marL="266700" indent="-257175" algn="just">
              <a:buFont typeface="Arial"/>
              <a:buChar char="•"/>
              <a:tabLst>
                <a:tab pos="266224" algn="l"/>
                <a:tab pos="266700" algn="l"/>
              </a:tabLst>
            </a:pPr>
            <a:r>
              <a:rPr sz="2400" spc="-8" dirty="0">
                <a:latin typeface="Carlito"/>
                <a:cs typeface="Carlito"/>
              </a:rPr>
              <a:t>dropoff_latitude </a:t>
            </a:r>
            <a:r>
              <a:rPr sz="2400" dirty="0">
                <a:latin typeface="Carlito"/>
                <a:cs typeface="Carlito"/>
              </a:rPr>
              <a:t>- </a:t>
            </a:r>
            <a:r>
              <a:rPr sz="2400" spc="-4" dirty="0">
                <a:latin typeface="Carlito"/>
                <a:cs typeface="Carlito"/>
              </a:rPr>
              <a:t>the latitude </a:t>
            </a:r>
            <a:r>
              <a:rPr sz="2400" spc="-8" dirty="0">
                <a:latin typeface="Carlito"/>
                <a:cs typeface="Carlito"/>
              </a:rPr>
              <a:t>where </a:t>
            </a:r>
            <a:r>
              <a:rPr sz="2400" spc="-4" dirty="0">
                <a:latin typeface="Carlito"/>
                <a:cs typeface="Carlito"/>
              </a:rPr>
              <a:t>the </a:t>
            </a:r>
            <a:r>
              <a:rPr sz="2400" spc="-8" dirty="0">
                <a:latin typeface="Carlito"/>
                <a:cs typeface="Carlito"/>
              </a:rPr>
              <a:t>meter was disengaged</a:t>
            </a:r>
            <a:endParaRPr sz="2400" dirty="0">
              <a:latin typeface="Carlito"/>
              <a:cs typeface="Carlito"/>
            </a:endParaRPr>
          </a:p>
          <a:p>
            <a:pPr marL="266700" marR="122873" indent="-257175" algn="just">
              <a:lnSpc>
                <a:spcPct val="80000"/>
              </a:lnSpc>
              <a:spcBef>
                <a:spcPts val="360"/>
              </a:spcBef>
              <a:buFont typeface="Arial"/>
              <a:buChar char="•"/>
              <a:tabLst>
                <a:tab pos="266224" algn="l"/>
                <a:tab pos="266700" algn="l"/>
              </a:tabLst>
            </a:pPr>
            <a:r>
              <a:rPr sz="2400" spc="-8" dirty="0">
                <a:latin typeface="Carlito"/>
                <a:cs typeface="Carlito"/>
              </a:rPr>
              <a:t>store_and_fwd_flag </a:t>
            </a:r>
            <a:r>
              <a:rPr sz="2400" dirty="0">
                <a:latin typeface="Carlito"/>
                <a:cs typeface="Carlito"/>
              </a:rPr>
              <a:t>- </a:t>
            </a:r>
            <a:r>
              <a:rPr sz="2400" spc="-4" dirty="0">
                <a:latin typeface="Carlito"/>
                <a:cs typeface="Carlito"/>
              </a:rPr>
              <a:t>This flag </a:t>
            </a:r>
            <a:r>
              <a:rPr sz="2400" spc="-8" dirty="0">
                <a:latin typeface="Carlito"/>
                <a:cs typeface="Carlito"/>
              </a:rPr>
              <a:t>indicates </a:t>
            </a:r>
            <a:r>
              <a:rPr sz="2400" spc="-4" dirty="0">
                <a:latin typeface="Carlito"/>
                <a:cs typeface="Carlito"/>
              </a:rPr>
              <a:t>whether the trip </a:t>
            </a:r>
            <a:r>
              <a:rPr sz="2400" spc="-15" dirty="0">
                <a:latin typeface="Carlito"/>
                <a:cs typeface="Carlito"/>
              </a:rPr>
              <a:t>record </a:t>
            </a:r>
            <a:r>
              <a:rPr sz="2400" spc="-8" dirty="0">
                <a:latin typeface="Carlito"/>
                <a:cs typeface="Carlito"/>
              </a:rPr>
              <a:t>was </a:t>
            </a:r>
            <a:r>
              <a:rPr sz="2400" spc="-4" dirty="0">
                <a:latin typeface="Carlito"/>
                <a:cs typeface="Carlito"/>
              </a:rPr>
              <a:t>held  in </a:t>
            </a:r>
            <a:r>
              <a:rPr sz="2400" spc="-8" dirty="0">
                <a:latin typeface="Carlito"/>
                <a:cs typeface="Carlito"/>
              </a:rPr>
              <a:t>vehicle </a:t>
            </a:r>
            <a:r>
              <a:rPr sz="2400" spc="-4" dirty="0">
                <a:latin typeface="Carlito"/>
                <a:cs typeface="Carlito"/>
              </a:rPr>
              <a:t>memory </a:t>
            </a:r>
            <a:r>
              <a:rPr sz="2400" spc="-15" dirty="0">
                <a:latin typeface="Carlito"/>
                <a:cs typeface="Carlito"/>
              </a:rPr>
              <a:t>before </a:t>
            </a:r>
            <a:r>
              <a:rPr sz="2400" spc="-4" dirty="0">
                <a:latin typeface="Carlito"/>
                <a:cs typeface="Carlito"/>
              </a:rPr>
              <a:t>sending </a:t>
            </a:r>
            <a:r>
              <a:rPr sz="2400" spc="-11" dirty="0">
                <a:latin typeface="Carlito"/>
                <a:cs typeface="Carlito"/>
              </a:rPr>
              <a:t>to </a:t>
            </a:r>
            <a:r>
              <a:rPr sz="2400" spc="-4" dirty="0">
                <a:latin typeface="Carlito"/>
                <a:cs typeface="Carlito"/>
              </a:rPr>
              <a:t>the </a:t>
            </a:r>
            <a:r>
              <a:rPr sz="2400" spc="-8" dirty="0">
                <a:latin typeface="Carlito"/>
                <a:cs typeface="Carlito"/>
              </a:rPr>
              <a:t>vendor </a:t>
            </a:r>
            <a:r>
              <a:rPr sz="2400" spc="-4" dirty="0">
                <a:latin typeface="Carlito"/>
                <a:cs typeface="Carlito"/>
              </a:rPr>
              <a:t>because the </a:t>
            </a:r>
            <a:r>
              <a:rPr sz="2400" spc="-8" dirty="0">
                <a:latin typeface="Carlito"/>
                <a:cs typeface="Carlito"/>
              </a:rPr>
              <a:t>vehicle </a:t>
            </a:r>
            <a:r>
              <a:rPr sz="2400" spc="-4" dirty="0">
                <a:latin typeface="Carlito"/>
                <a:cs typeface="Carlito"/>
              </a:rPr>
              <a:t>did  not </a:t>
            </a:r>
            <a:r>
              <a:rPr sz="2400" spc="-15" dirty="0">
                <a:latin typeface="Carlito"/>
                <a:cs typeface="Carlito"/>
              </a:rPr>
              <a:t>have </a:t>
            </a:r>
            <a:r>
              <a:rPr sz="2400" dirty="0">
                <a:latin typeface="Carlito"/>
                <a:cs typeface="Carlito"/>
              </a:rPr>
              <a:t>a </a:t>
            </a:r>
            <a:r>
              <a:rPr sz="2400" spc="-4" dirty="0">
                <a:latin typeface="Carlito"/>
                <a:cs typeface="Carlito"/>
              </a:rPr>
              <a:t>connection </a:t>
            </a:r>
            <a:r>
              <a:rPr sz="2400" spc="-11" dirty="0">
                <a:latin typeface="Carlito"/>
                <a:cs typeface="Carlito"/>
              </a:rPr>
              <a:t>to </a:t>
            </a:r>
            <a:r>
              <a:rPr sz="2400" spc="-4" dirty="0">
                <a:latin typeface="Carlito"/>
                <a:cs typeface="Carlito"/>
              </a:rPr>
              <a:t>the server </a:t>
            </a:r>
            <a:r>
              <a:rPr sz="2400" dirty="0">
                <a:latin typeface="Carlito"/>
                <a:cs typeface="Carlito"/>
              </a:rPr>
              <a:t>- </a:t>
            </a:r>
            <a:r>
              <a:rPr sz="2400" spc="-11" dirty="0">
                <a:latin typeface="Carlito"/>
                <a:cs typeface="Carlito"/>
              </a:rPr>
              <a:t>Y=store </a:t>
            </a:r>
            <a:r>
              <a:rPr sz="2400" spc="-4" dirty="0">
                <a:latin typeface="Carlito"/>
                <a:cs typeface="Carlito"/>
              </a:rPr>
              <a:t>and </a:t>
            </a:r>
            <a:r>
              <a:rPr sz="2400" spc="-11" dirty="0">
                <a:latin typeface="Carlito"/>
                <a:cs typeface="Carlito"/>
              </a:rPr>
              <a:t>forward; </a:t>
            </a:r>
            <a:r>
              <a:rPr sz="2400" spc="-4" dirty="0">
                <a:latin typeface="Carlito"/>
                <a:cs typeface="Carlito"/>
              </a:rPr>
              <a:t>N=not </a:t>
            </a:r>
            <a:r>
              <a:rPr sz="2400" dirty="0">
                <a:latin typeface="Carlito"/>
                <a:cs typeface="Carlito"/>
              </a:rPr>
              <a:t>a </a:t>
            </a:r>
            <a:r>
              <a:rPr sz="2400" spc="-15" dirty="0">
                <a:latin typeface="Carlito"/>
                <a:cs typeface="Carlito"/>
              </a:rPr>
              <a:t>store  </a:t>
            </a:r>
            <a:r>
              <a:rPr sz="2400" spc="-4" dirty="0">
                <a:latin typeface="Carlito"/>
                <a:cs typeface="Carlito"/>
              </a:rPr>
              <a:t>and </a:t>
            </a:r>
            <a:r>
              <a:rPr sz="2400" spc="-11" dirty="0">
                <a:latin typeface="Carlito"/>
                <a:cs typeface="Carlito"/>
              </a:rPr>
              <a:t>forward</a:t>
            </a:r>
            <a:r>
              <a:rPr sz="2400" spc="-15" dirty="0">
                <a:latin typeface="Carlito"/>
                <a:cs typeface="Carlito"/>
              </a:rPr>
              <a:t> </a:t>
            </a:r>
            <a:r>
              <a:rPr sz="2400" spc="-4" dirty="0">
                <a:latin typeface="Carlito"/>
                <a:cs typeface="Carlito"/>
              </a:rPr>
              <a:t>trip</a:t>
            </a:r>
            <a:endParaRPr sz="2400" dirty="0">
              <a:latin typeface="Carlito"/>
              <a:cs typeface="Carlito"/>
            </a:endParaRPr>
          </a:p>
          <a:p>
            <a:pPr marL="266700" indent="-257175" algn="just">
              <a:buFont typeface="Arial"/>
              <a:buChar char="•"/>
              <a:tabLst>
                <a:tab pos="266224" algn="l"/>
                <a:tab pos="266700" algn="l"/>
              </a:tabLst>
            </a:pPr>
            <a:r>
              <a:rPr sz="2400" spc="-8" dirty="0">
                <a:latin typeface="Carlito"/>
                <a:cs typeface="Carlito"/>
              </a:rPr>
              <a:t>trip_duration </a:t>
            </a:r>
            <a:r>
              <a:rPr sz="2400" dirty="0">
                <a:latin typeface="Carlito"/>
                <a:cs typeface="Carlito"/>
              </a:rPr>
              <a:t>- </a:t>
            </a:r>
            <a:r>
              <a:rPr sz="2400" spc="-11" dirty="0">
                <a:latin typeface="Carlito"/>
                <a:cs typeface="Carlito"/>
              </a:rPr>
              <a:t>duration </a:t>
            </a:r>
            <a:r>
              <a:rPr sz="2400" spc="-4" dirty="0">
                <a:latin typeface="Carlito"/>
                <a:cs typeface="Carlito"/>
              </a:rPr>
              <a:t>of the trip in</a:t>
            </a:r>
            <a:r>
              <a:rPr sz="2400" spc="-15" dirty="0">
                <a:latin typeface="Carlito"/>
                <a:cs typeface="Carlito"/>
              </a:rPr>
              <a:t> </a:t>
            </a:r>
            <a:r>
              <a:rPr sz="2400" spc="-4" dirty="0">
                <a:latin typeface="Carlito"/>
                <a:cs typeface="Carlito"/>
              </a:rPr>
              <a:t>seconds</a:t>
            </a:r>
            <a:endParaRPr sz="2400" dirty="0">
              <a:latin typeface="Carlito"/>
              <a:cs typeface="Carlito"/>
            </a:endParaRPr>
          </a:p>
        </p:txBody>
      </p:sp>
      <p:sp>
        <p:nvSpPr>
          <p:cNvPr id="4" name="object 4"/>
          <p:cNvSpPr/>
          <p:nvPr/>
        </p:nvSpPr>
        <p:spPr>
          <a:xfrm>
            <a:off x="8229600" y="228600"/>
            <a:ext cx="710945" cy="625652"/>
          </a:xfrm>
          <a:prstGeom prst="rect">
            <a:avLst/>
          </a:prstGeom>
          <a:blipFill>
            <a:blip r:embed="rId2" cstate="print"/>
            <a:stretch>
              <a:fillRect/>
            </a:stretch>
          </a:blipFill>
        </p:spPr>
        <p:txBody>
          <a:bodyPr wrap="square" lIns="0" tIns="0" rIns="0" bIns="0" rtlCol="0"/>
          <a:lstStyle/>
          <a:p>
            <a:endParaRPr sz="135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20302" y="309347"/>
            <a:ext cx="4303395" cy="625652"/>
          </a:xfrm>
          <a:prstGeom prst="rect">
            <a:avLst/>
          </a:prstGeom>
        </p:spPr>
        <p:txBody>
          <a:bodyPr vert="horz" wrap="square" lIns="0" tIns="10001" rIns="0" bIns="0" rtlCol="0">
            <a:spAutoFit/>
          </a:bodyPr>
          <a:lstStyle/>
          <a:p>
            <a:pPr marL="9525">
              <a:spcBef>
                <a:spcPts val="79"/>
              </a:spcBef>
            </a:pPr>
            <a:r>
              <a:rPr sz="4000" spc="-8" dirty="0"/>
              <a:t>BASIC</a:t>
            </a:r>
            <a:r>
              <a:rPr spc="-71" dirty="0"/>
              <a:t> </a:t>
            </a:r>
            <a:r>
              <a:rPr sz="4000" spc="-30" dirty="0"/>
              <a:t>EXPLORATION</a:t>
            </a:r>
          </a:p>
        </p:txBody>
      </p:sp>
      <p:sp>
        <p:nvSpPr>
          <p:cNvPr id="3" name="object 3"/>
          <p:cNvSpPr txBox="1"/>
          <p:nvPr/>
        </p:nvSpPr>
        <p:spPr>
          <a:xfrm>
            <a:off x="0" y="1371600"/>
            <a:ext cx="9144000" cy="5380800"/>
          </a:xfrm>
          <a:prstGeom prst="rect">
            <a:avLst/>
          </a:prstGeom>
        </p:spPr>
        <p:txBody>
          <a:bodyPr vert="horz" wrap="square" lIns="0" tIns="10001" rIns="0" bIns="0" rtlCol="0">
            <a:spAutoFit/>
          </a:bodyPr>
          <a:lstStyle/>
          <a:p>
            <a:pPr marL="266700" marR="420529" indent="-257175" algn="just">
              <a:spcBef>
                <a:spcPts val="79"/>
              </a:spcBef>
              <a:buFont typeface="Arial"/>
              <a:buChar char="•"/>
              <a:tabLst>
                <a:tab pos="266224" algn="l"/>
                <a:tab pos="266700" algn="l"/>
              </a:tabLst>
            </a:pPr>
            <a:r>
              <a:rPr sz="2400" spc="-4" dirty="0">
                <a:latin typeface="Carlito"/>
                <a:cs typeface="Carlito"/>
              </a:rPr>
              <a:t>The </a:t>
            </a:r>
            <a:r>
              <a:rPr sz="2400" spc="-11" dirty="0">
                <a:latin typeface="Carlito"/>
                <a:cs typeface="Carlito"/>
              </a:rPr>
              <a:t>dataset contains </a:t>
            </a:r>
            <a:r>
              <a:rPr sz="2400" spc="-4" dirty="0">
                <a:latin typeface="Carlito"/>
                <a:cs typeface="Carlito"/>
              </a:rPr>
              <a:t>1458644 </a:t>
            </a:r>
            <a:r>
              <a:rPr sz="2400" spc="-23" dirty="0">
                <a:latin typeface="Carlito"/>
                <a:cs typeface="Carlito"/>
              </a:rPr>
              <a:t>rows </a:t>
            </a:r>
            <a:r>
              <a:rPr sz="2400" spc="-4" dirty="0">
                <a:latin typeface="Carlito"/>
                <a:cs typeface="Carlito"/>
              </a:rPr>
              <a:t>and </a:t>
            </a:r>
            <a:r>
              <a:rPr sz="2400" dirty="0">
                <a:latin typeface="Carlito"/>
                <a:cs typeface="Carlito"/>
              </a:rPr>
              <a:t>11  </a:t>
            </a:r>
            <a:r>
              <a:rPr sz="2400" spc="-8" dirty="0">
                <a:latin typeface="Carlito"/>
                <a:cs typeface="Carlito"/>
              </a:rPr>
              <a:t>columns.</a:t>
            </a:r>
            <a:endParaRPr sz="2400" dirty="0">
              <a:latin typeface="Carlito"/>
              <a:cs typeface="Carlito"/>
            </a:endParaRPr>
          </a:p>
          <a:p>
            <a:pPr marL="266700" marR="3810" indent="-257175" algn="just">
              <a:spcBef>
                <a:spcPts val="574"/>
              </a:spcBef>
              <a:buFont typeface="Arial"/>
              <a:buChar char="•"/>
              <a:tabLst>
                <a:tab pos="266224" algn="l"/>
                <a:tab pos="266700" algn="l"/>
              </a:tabLst>
            </a:pPr>
            <a:r>
              <a:rPr sz="2400" spc="-45" dirty="0">
                <a:latin typeface="Carlito"/>
                <a:cs typeface="Carlito"/>
              </a:rPr>
              <a:t>Two </a:t>
            </a:r>
            <a:r>
              <a:rPr sz="2400" spc="-15" dirty="0">
                <a:latin typeface="Carlito"/>
                <a:cs typeface="Carlito"/>
              </a:rPr>
              <a:t>categorical </a:t>
            </a:r>
            <a:r>
              <a:rPr sz="2400" spc="-19" dirty="0">
                <a:latin typeface="Carlito"/>
                <a:cs typeface="Carlito"/>
              </a:rPr>
              <a:t>features </a:t>
            </a:r>
            <a:r>
              <a:rPr sz="2400" spc="-8" dirty="0">
                <a:latin typeface="Carlito"/>
                <a:cs typeface="Carlito"/>
              </a:rPr>
              <a:t>‘store_and_fwd_flag’  </a:t>
            </a:r>
            <a:r>
              <a:rPr sz="2400" spc="-4" dirty="0">
                <a:latin typeface="Carlito"/>
                <a:cs typeface="Carlito"/>
              </a:rPr>
              <a:t>and</a:t>
            </a:r>
            <a:r>
              <a:rPr sz="2400" spc="-8" dirty="0">
                <a:latin typeface="Carlito"/>
                <a:cs typeface="Carlito"/>
              </a:rPr>
              <a:t> ‘vendor_id’</a:t>
            </a:r>
            <a:endParaRPr sz="2400" dirty="0">
              <a:latin typeface="Carlito"/>
              <a:cs typeface="Carlito"/>
            </a:endParaRPr>
          </a:p>
          <a:p>
            <a:pPr marL="266700" indent="-257175" algn="just">
              <a:spcBef>
                <a:spcPts val="574"/>
              </a:spcBef>
              <a:buFont typeface="Arial"/>
              <a:buChar char="•"/>
              <a:tabLst>
                <a:tab pos="266224" algn="l"/>
                <a:tab pos="266700" algn="l"/>
              </a:tabLst>
            </a:pPr>
            <a:r>
              <a:rPr sz="2400" spc="-8" dirty="0">
                <a:latin typeface="Carlito"/>
                <a:cs typeface="Carlito"/>
              </a:rPr>
              <a:t>Outliers </a:t>
            </a:r>
            <a:r>
              <a:rPr sz="2400" spc="-11" dirty="0">
                <a:latin typeface="Carlito"/>
                <a:cs typeface="Carlito"/>
              </a:rPr>
              <a:t>present </a:t>
            </a:r>
            <a:r>
              <a:rPr sz="2400" spc="-4" dirty="0">
                <a:latin typeface="Carlito"/>
                <a:cs typeface="Carlito"/>
              </a:rPr>
              <a:t>in all </a:t>
            </a:r>
            <a:r>
              <a:rPr sz="2400" spc="-8" dirty="0">
                <a:latin typeface="Carlito"/>
                <a:cs typeface="Carlito"/>
              </a:rPr>
              <a:t>numerical</a:t>
            </a:r>
            <a:r>
              <a:rPr sz="2400" spc="15" dirty="0">
                <a:latin typeface="Carlito"/>
                <a:cs typeface="Carlito"/>
              </a:rPr>
              <a:t> </a:t>
            </a:r>
            <a:r>
              <a:rPr sz="2400" spc="-19" dirty="0">
                <a:latin typeface="Carlito"/>
                <a:cs typeface="Carlito"/>
              </a:rPr>
              <a:t>features</a:t>
            </a:r>
            <a:endParaRPr sz="2400" dirty="0">
              <a:latin typeface="Carlito"/>
              <a:cs typeface="Carlito"/>
            </a:endParaRPr>
          </a:p>
          <a:p>
            <a:pPr marL="266700" marR="393859" indent="-257175" algn="just">
              <a:spcBef>
                <a:spcPts val="574"/>
              </a:spcBef>
              <a:buFont typeface="Arial"/>
              <a:buChar char="•"/>
              <a:tabLst>
                <a:tab pos="266224" algn="l"/>
                <a:tab pos="266700" algn="l"/>
              </a:tabLst>
            </a:pPr>
            <a:r>
              <a:rPr sz="2400" spc="-15" dirty="0">
                <a:latin typeface="Carlito"/>
                <a:cs typeface="Carlito"/>
              </a:rPr>
              <a:t>Data </a:t>
            </a:r>
            <a:r>
              <a:rPr sz="2400" spc="-11" dirty="0">
                <a:latin typeface="Carlito"/>
                <a:cs typeface="Carlito"/>
              </a:rPr>
              <a:t>formating </a:t>
            </a:r>
            <a:r>
              <a:rPr sz="2400" spc="-19" dirty="0">
                <a:latin typeface="Carlito"/>
                <a:cs typeface="Carlito"/>
              </a:rPr>
              <a:t>steps </a:t>
            </a:r>
            <a:r>
              <a:rPr sz="2400" spc="-11" dirty="0">
                <a:latin typeface="Carlito"/>
                <a:cs typeface="Carlito"/>
              </a:rPr>
              <a:t>required </a:t>
            </a:r>
            <a:r>
              <a:rPr sz="2400" spc="-19" dirty="0">
                <a:latin typeface="Carlito"/>
                <a:cs typeface="Carlito"/>
              </a:rPr>
              <a:t>for </a:t>
            </a:r>
            <a:r>
              <a:rPr sz="2400" spc="-11" dirty="0">
                <a:latin typeface="Carlito"/>
                <a:cs typeface="Carlito"/>
              </a:rPr>
              <a:t>datetime  </a:t>
            </a:r>
            <a:r>
              <a:rPr sz="2400" spc="-19" dirty="0">
                <a:latin typeface="Carlito"/>
                <a:cs typeface="Carlito"/>
              </a:rPr>
              <a:t>features</a:t>
            </a:r>
            <a:endParaRPr sz="2400" dirty="0">
              <a:latin typeface="Carlito"/>
              <a:cs typeface="Carlito"/>
            </a:endParaRPr>
          </a:p>
          <a:p>
            <a:pPr marL="266700" indent="-257175" algn="just">
              <a:spcBef>
                <a:spcPts val="574"/>
              </a:spcBef>
              <a:buFont typeface="Arial"/>
              <a:buChar char="•"/>
              <a:tabLst>
                <a:tab pos="266224" algn="l"/>
                <a:tab pos="266700" algn="l"/>
              </a:tabLst>
            </a:pPr>
            <a:r>
              <a:rPr sz="2400" dirty="0">
                <a:latin typeface="Carlito"/>
                <a:cs typeface="Carlito"/>
              </a:rPr>
              <a:t>No </a:t>
            </a:r>
            <a:r>
              <a:rPr sz="2400" spc="-4" dirty="0">
                <a:latin typeface="Carlito"/>
                <a:cs typeface="Carlito"/>
              </a:rPr>
              <a:t>null </a:t>
            </a:r>
            <a:r>
              <a:rPr sz="2400" spc="-11" dirty="0">
                <a:latin typeface="Carlito"/>
                <a:cs typeface="Carlito"/>
              </a:rPr>
              <a:t>values</a:t>
            </a:r>
            <a:r>
              <a:rPr sz="2400" spc="-4" dirty="0">
                <a:latin typeface="Carlito"/>
                <a:cs typeface="Carlito"/>
              </a:rPr>
              <a:t> </a:t>
            </a:r>
            <a:r>
              <a:rPr sz="2400" spc="-11" dirty="0">
                <a:latin typeface="Carlito"/>
                <a:cs typeface="Carlito"/>
              </a:rPr>
              <a:t>present</a:t>
            </a:r>
            <a:endParaRPr lang="en-IN" sz="2400" spc="-11" dirty="0">
              <a:latin typeface="Carlito"/>
              <a:cs typeface="Carlito"/>
            </a:endParaRPr>
          </a:p>
          <a:p>
            <a:pPr algn="just">
              <a:lnSpc>
                <a:spcPct val="150000"/>
              </a:lnSpc>
              <a:buFont typeface="Arial" panose="020B0604020202020204" pitchFamily="34" charset="0"/>
              <a:buChar char="•"/>
            </a:pPr>
            <a:r>
              <a:rPr lang="en-IN" sz="2400" b="0" i="0" dirty="0">
                <a:effectLst/>
                <a:latin typeface="-apple-system"/>
              </a:rPr>
              <a:t>  </a:t>
            </a:r>
            <a:r>
              <a:rPr lang="en-IN" sz="2400" b="0" i="0" dirty="0" err="1">
                <a:effectLst/>
                <a:latin typeface="-apple-system"/>
              </a:rPr>
              <a:t>Passenger_count</a:t>
            </a:r>
            <a:r>
              <a:rPr lang="en-IN" sz="2400" b="0" i="0" dirty="0">
                <a:effectLst/>
                <a:latin typeface="-apple-system"/>
              </a:rPr>
              <a:t>, </a:t>
            </a:r>
            <a:r>
              <a:rPr lang="en-IN" sz="2400" b="0" i="0" dirty="0" err="1">
                <a:effectLst/>
                <a:latin typeface="-apple-system"/>
              </a:rPr>
              <a:t>Vendor_id</a:t>
            </a:r>
            <a:r>
              <a:rPr lang="en-IN" sz="2400" b="0" i="0" dirty="0">
                <a:effectLst/>
                <a:latin typeface="-apple-system"/>
              </a:rPr>
              <a:t> and </a:t>
            </a:r>
            <a:r>
              <a:rPr lang="en-IN" sz="2400" b="0" i="0" dirty="0" err="1">
                <a:effectLst/>
                <a:latin typeface="-apple-system"/>
              </a:rPr>
              <a:t>trip_duration</a:t>
            </a:r>
            <a:r>
              <a:rPr lang="en-IN" sz="2400" b="0" i="0" dirty="0">
                <a:effectLst/>
                <a:latin typeface="-apple-system"/>
              </a:rPr>
              <a:t> are having integer value.</a:t>
            </a:r>
          </a:p>
          <a:p>
            <a:pPr algn="just">
              <a:lnSpc>
                <a:spcPct val="150000"/>
              </a:lnSpc>
              <a:buFont typeface="Arial" panose="020B0604020202020204" pitchFamily="34" charset="0"/>
              <a:buChar char="•"/>
            </a:pPr>
            <a:r>
              <a:rPr lang="en-IN" sz="2400" b="0" i="0" dirty="0">
                <a:effectLst/>
                <a:latin typeface="-apple-system"/>
              </a:rPr>
              <a:t>  </a:t>
            </a:r>
            <a:r>
              <a:rPr lang="en-IN" sz="2400" b="0" i="0" dirty="0" err="1">
                <a:effectLst/>
                <a:latin typeface="-apple-system"/>
              </a:rPr>
              <a:t>pickup_datetime,dropoff_datetime</a:t>
            </a:r>
            <a:r>
              <a:rPr lang="en-IN" sz="2400" b="0" i="0" dirty="0">
                <a:effectLst/>
                <a:latin typeface="-apple-system"/>
              </a:rPr>
              <a:t> is a datetime variable</a:t>
            </a:r>
          </a:p>
          <a:p>
            <a:pPr algn="just">
              <a:lnSpc>
                <a:spcPct val="150000"/>
              </a:lnSpc>
              <a:buFont typeface="Arial" panose="020B0604020202020204" pitchFamily="34" charset="0"/>
              <a:buChar char="•"/>
            </a:pPr>
            <a:r>
              <a:rPr lang="en-IN" sz="2400" b="0" i="0" dirty="0">
                <a:effectLst/>
                <a:latin typeface="-apple-system"/>
              </a:rPr>
              <a:t>  pickup_longitude,pickup_latitude,dropoff_longitude,dropoff_latitude   </a:t>
            </a:r>
          </a:p>
          <a:p>
            <a:pPr algn="just">
              <a:lnSpc>
                <a:spcPct val="150000"/>
              </a:lnSpc>
            </a:pPr>
            <a:r>
              <a:rPr lang="en-IN" sz="2400" b="0" i="0" dirty="0">
                <a:effectLst/>
                <a:latin typeface="-apple-system"/>
              </a:rPr>
              <a:t>    are real numbers having float as data type *</a:t>
            </a:r>
            <a:r>
              <a:rPr lang="en-IN" sz="2400" b="0" i="0" dirty="0" err="1">
                <a:effectLst/>
                <a:latin typeface="-apple-system"/>
              </a:rPr>
              <a:t>store_and_fwd_flag</a:t>
            </a:r>
            <a:r>
              <a:rPr lang="en-IN" sz="2400" b="0" i="0" dirty="0">
                <a:effectLst/>
                <a:latin typeface="-apple-system"/>
              </a:rPr>
              <a:t> </a:t>
            </a:r>
          </a:p>
          <a:p>
            <a:pPr algn="just">
              <a:lnSpc>
                <a:spcPct val="150000"/>
              </a:lnSpc>
            </a:pPr>
            <a:r>
              <a:rPr lang="en-IN" sz="2400" dirty="0">
                <a:latin typeface="-apple-system"/>
              </a:rPr>
              <a:t>    </a:t>
            </a:r>
            <a:r>
              <a:rPr lang="en-IN" sz="2400" b="0" i="0" dirty="0">
                <a:effectLst/>
                <a:latin typeface="-apple-system"/>
              </a:rPr>
              <a:t>and Id belongs to a string data type.</a:t>
            </a:r>
          </a:p>
          <a:p>
            <a:pPr marL="266700" indent="-257175">
              <a:spcBef>
                <a:spcPts val="574"/>
              </a:spcBef>
              <a:buFont typeface="Arial"/>
              <a:buChar char="•"/>
              <a:tabLst>
                <a:tab pos="266224" algn="l"/>
                <a:tab pos="266700" algn="l"/>
              </a:tabLst>
            </a:pPr>
            <a:endParaRPr sz="2400" dirty="0">
              <a:latin typeface="Carlito"/>
              <a:cs typeface="Carlito"/>
            </a:endParaRPr>
          </a:p>
        </p:txBody>
      </p:sp>
      <p:sp>
        <p:nvSpPr>
          <p:cNvPr id="4" name="object 4"/>
          <p:cNvSpPr/>
          <p:nvPr/>
        </p:nvSpPr>
        <p:spPr>
          <a:xfrm>
            <a:off x="8305800" y="228600"/>
            <a:ext cx="685800" cy="625651"/>
          </a:xfrm>
          <a:prstGeom prst="rect">
            <a:avLst/>
          </a:prstGeom>
          <a:blipFill>
            <a:blip r:embed="rId3" cstate="print"/>
            <a:stretch>
              <a:fillRect/>
            </a:stretch>
          </a:blipFill>
        </p:spPr>
        <p:txBody>
          <a:bodyPr wrap="square" lIns="0" tIns="0" rIns="0" bIns="0" rtlCol="0"/>
          <a:lstStyle/>
          <a:p>
            <a:endParaRPr sz="135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4400" y="378542"/>
            <a:ext cx="6980397" cy="625652"/>
          </a:xfrm>
          <a:prstGeom prst="rect">
            <a:avLst/>
          </a:prstGeom>
        </p:spPr>
        <p:txBody>
          <a:bodyPr vert="horz" wrap="square" lIns="0" tIns="10001" rIns="0" bIns="0" rtlCol="0">
            <a:spAutoFit/>
          </a:bodyPr>
          <a:lstStyle/>
          <a:p>
            <a:pPr marL="9525">
              <a:spcBef>
                <a:spcPts val="79"/>
              </a:spcBef>
            </a:pPr>
            <a:r>
              <a:rPr sz="4000" spc="-4" dirty="0"/>
              <a:t>TRIP </a:t>
            </a:r>
            <a:r>
              <a:rPr sz="4000" spc="-34" dirty="0"/>
              <a:t>DURATION </a:t>
            </a:r>
            <a:r>
              <a:rPr sz="4000" spc="-153" dirty="0"/>
              <a:t>DATA</a:t>
            </a:r>
            <a:r>
              <a:rPr sz="4000" spc="-8" dirty="0"/>
              <a:t> </a:t>
            </a:r>
            <a:r>
              <a:rPr sz="4000" spc="-45" dirty="0"/>
              <a:t>ANALYSIS</a:t>
            </a:r>
          </a:p>
        </p:txBody>
      </p:sp>
      <p:sp>
        <p:nvSpPr>
          <p:cNvPr id="7" name="object 7"/>
          <p:cNvSpPr/>
          <p:nvPr/>
        </p:nvSpPr>
        <p:spPr>
          <a:xfrm>
            <a:off x="8305800" y="228600"/>
            <a:ext cx="615746" cy="623194"/>
          </a:xfrm>
          <a:prstGeom prst="rect">
            <a:avLst/>
          </a:prstGeom>
          <a:blipFill>
            <a:blip r:embed="rId2" cstate="print"/>
            <a:stretch>
              <a:fillRect/>
            </a:stretch>
          </a:blipFill>
        </p:spPr>
        <p:txBody>
          <a:bodyPr wrap="square" lIns="0" tIns="0" rIns="0" bIns="0" rtlCol="0"/>
          <a:lstStyle/>
          <a:p>
            <a:endParaRPr sz="1350"/>
          </a:p>
        </p:txBody>
      </p:sp>
      <p:pic>
        <p:nvPicPr>
          <p:cNvPr id="8" name="Picture 7">
            <a:extLst>
              <a:ext uri="{FF2B5EF4-FFF2-40B4-BE49-F238E27FC236}">
                <a16:creationId xmlns:a16="http://schemas.microsoft.com/office/drawing/2014/main" id="{8DDFDD13-7A44-6A8A-35C2-C1821364E0D3}"/>
              </a:ext>
            </a:extLst>
          </p:cNvPr>
          <p:cNvPicPr>
            <a:picLocks noChangeAspect="1"/>
          </p:cNvPicPr>
          <p:nvPr/>
        </p:nvPicPr>
        <p:blipFill>
          <a:blip r:embed="rId3"/>
          <a:stretch>
            <a:fillRect/>
          </a:stretch>
        </p:blipFill>
        <p:spPr>
          <a:xfrm>
            <a:off x="171450" y="1650871"/>
            <a:ext cx="3886200" cy="3036094"/>
          </a:xfrm>
          <a:prstGeom prst="rect">
            <a:avLst/>
          </a:prstGeom>
        </p:spPr>
      </p:pic>
      <p:pic>
        <p:nvPicPr>
          <p:cNvPr id="9" name="Picture 8">
            <a:extLst>
              <a:ext uri="{FF2B5EF4-FFF2-40B4-BE49-F238E27FC236}">
                <a16:creationId xmlns:a16="http://schemas.microsoft.com/office/drawing/2014/main" id="{C6FABFB7-EB51-535E-EEDC-C7CD5C78D21D}"/>
              </a:ext>
            </a:extLst>
          </p:cNvPr>
          <p:cNvPicPr>
            <a:picLocks noChangeAspect="1"/>
          </p:cNvPicPr>
          <p:nvPr/>
        </p:nvPicPr>
        <p:blipFill>
          <a:blip r:embed="rId4"/>
          <a:stretch>
            <a:fillRect/>
          </a:stretch>
        </p:blipFill>
        <p:spPr>
          <a:xfrm>
            <a:off x="4686300" y="1650871"/>
            <a:ext cx="4114800" cy="322437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object 6"/>
          <p:cNvSpPr/>
          <p:nvPr/>
        </p:nvSpPr>
        <p:spPr>
          <a:xfrm>
            <a:off x="8306749" y="287172"/>
            <a:ext cx="636645" cy="625652"/>
          </a:xfrm>
          <a:prstGeom prst="rect">
            <a:avLst/>
          </a:prstGeom>
          <a:blipFill>
            <a:blip r:embed="rId2" cstate="print"/>
            <a:stretch>
              <a:fillRect/>
            </a:stretch>
          </a:blipFill>
        </p:spPr>
        <p:txBody>
          <a:bodyPr wrap="square" lIns="0" tIns="0" rIns="0" bIns="0" rtlCol="0"/>
          <a:lstStyle/>
          <a:p>
            <a:endParaRPr sz="1350"/>
          </a:p>
        </p:txBody>
      </p:sp>
      <p:pic>
        <p:nvPicPr>
          <p:cNvPr id="29" name="Picture 28">
            <a:extLst>
              <a:ext uri="{FF2B5EF4-FFF2-40B4-BE49-F238E27FC236}">
                <a16:creationId xmlns:a16="http://schemas.microsoft.com/office/drawing/2014/main" id="{CB09CB94-0D62-018E-FC2C-FBB419E50743}"/>
              </a:ext>
            </a:extLst>
          </p:cNvPr>
          <p:cNvPicPr>
            <a:picLocks noChangeAspect="1"/>
          </p:cNvPicPr>
          <p:nvPr/>
        </p:nvPicPr>
        <p:blipFill>
          <a:blip r:embed="rId3"/>
          <a:stretch>
            <a:fillRect/>
          </a:stretch>
        </p:blipFill>
        <p:spPr>
          <a:xfrm>
            <a:off x="4842949" y="1570008"/>
            <a:ext cx="3782123" cy="3230592"/>
          </a:xfrm>
          <a:prstGeom prst="rect">
            <a:avLst/>
          </a:prstGeom>
        </p:spPr>
      </p:pic>
      <p:pic>
        <p:nvPicPr>
          <p:cNvPr id="31" name="Picture 30">
            <a:extLst>
              <a:ext uri="{FF2B5EF4-FFF2-40B4-BE49-F238E27FC236}">
                <a16:creationId xmlns:a16="http://schemas.microsoft.com/office/drawing/2014/main" id="{2214E32D-C855-BA5C-5959-D3C4C1C22277}"/>
              </a:ext>
            </a:extLst>
          </p:cNvPr>
          <p:cNvPicPr>
            <a:picLocks noChangeAspect="1"/>
          </p:cNvPicPr>
          <p:nvPr/>
        </p:nvPicPr>
        <p:blipFill>
          <a:blip r:embed="rId4"/>
          <a:stretch>
            <a:fillRect/>
          </a:stretch>
        </p:blipFill>
        <p:spPr>
          <a:xfrm>
            <a:off x="228601" y="1657352"/>
            <a:ext cx="4067384" cy="3143248"/>
          </a:xfrm>
          <a:prstGeom prst="rect">
            <a:avLst/>
          </a:prstGeom>
        </p:spPr>
      </p:pic>
      <p:sp>
        <p:nvSpPr>
          <p:cNvPr id="32" name="object 2">
            <a:extLst>
              <a:ext uri="{FF2B5EF4-FFF2-40B4-BE49-F238E27FC236}">
                <a16:creationId xmlns:a16="http://schemas.microsoft.com/office/drawing/2014/main" id="{C3AD2B3C-5A82-1958-C4A9-CFDA41F5D017}"/>
              </a:ext>
            </a:extLst>
          </p:cNvPr>
          <p:cNvSpPr txBox="1">
            <a:spLocks noGrp="1"/>
          </p:cNvSpPr>
          <p:nvPr>
            <p:ph type="title"/>
          </p:nvPr>
        </p:nvSpPr>
        <p:spPr>
          <a:xfrm>
            <a:off x="1181100" y="255639"/>
            <a:ext cx="6781799" cy="625652"/>
          </a:xfrm>
          <a:prstGeom prst="rect">
            <a:avLst/>
          </a:prstGeom>
        </p:spPr>
        <p:txBody>
          <a:bodyPr vert="horz" wrap="square" lIns="0" tIns="10001" rIns="0" bIns="0" rtlCol="0">
            <a:spAutoFit/>
          </a:bodyPr>
          <a:lstStyle/>
          <a:p>
            <a:pPr marL="9525">
              <a:spcBef>
                <a:spcPts val="79"/>
              </a:spcBef>
            </a:pPr>
            <a:r>
              <a:rPr sz="4000" spc="-4" dirty="0"/>
              <a:t>TRIP </a:t>
            </a:r>
            <a:r>
              <a:rPr sz="4000" spc="-34" dirty="0"/>
              <a:t>DURATION </a:t>
            </a:r>
            <a:r>
              <a:rPr sz="4000" spc="-153" dirty="0"/>
              <a:t>DATA</a:t>
            </a:r>
            <a:r>
              <a:rPr sz="4000" spc="-8" dirty="0"/>
              <a:t> </a:t>
            </a:r>
            <a:r>
              <a:rPr sz="4000" spc="-45" dirty="0"/>
              <a:t>ANALYSIS</a:t>
            </a:r>
          </a:p>
        </p:txBody>
      </p:sp>
      <p:sp>
        <p:nvSpPr>
          <p:cNvPr id="2" name="TextBox 1">
            <a:extLst>
              <a:ext uri="{FF2B5EF4-FFF2-40B4-BE49-F238E27FC236}">
                <a16:creationId xmlns:a16="http://schemas.microsoft.com/office/drawing/2014/main" id="{6BC27B73-0A1F-847F-FC14-F4AFF41D1CA0}"/>
              </a:ext>
            </a:extLst>
          </p:cNvPr>
          <p:cNvSpPr txBox="1"/>
          <p:nvPr/>
        </p:nvSpPr>
        <p:spPr>
          <a:xfrm>
            <a:off x="152400" y="5562600"/>
            <a:ext cx="7696200" cy="646331"/>
          </a:xfrm>
          <a:prstGeom prst="rect">
            <a:avLst/>
          </a:prstGeom>
          <a:noFill/>
        </p:spPr>
        <p:txBody>
          <a:bodyPr wrap="square" rtlCol="0">
            <a:spAutoFit/>
          </a:bodyPr>
          <a:lstStyle/>
          <a:p>
            <a:r>
              <a:rPr lang="en-US" dirty="0"/>
              <a:t>From the figure above we can conclude that most of the trip are general for 10 min to 1 hour.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02214" y="191262"/>
            <a:ext cx="5669518" cy="1241205"/>
          </a:xfrm>
          <a:prstGeom prst="rect">
            <a:avLst/>
          </a:prstGeom>
        </p:spPr>
        <p:txBody>
          <a:bodyPr vert="horz" wrap="square" lIns="0" tIns="10001" rIns="0" bIns="0" rtlCol="0">
            <a:spAutoFit/>
          </a:bodyPr>
          <a:lstStyle/>
          <a:p>
            <a:pPr marL="9525">
              <a:spcBef>
                <a:spcPts val="79"/>
              </a:spcBef>
            </a:pPr>
            <a:r>
              <a:rPr lang="en-IN" sz="4000" spc="-11" dirty="0"/>
              <a:t>Distribution of Pickup Latitude and longitude</a:t>
            </a:r>
            <a:endParaRPr sz="4000" spc="-8" dirty="0"/>
          </a:p>
        </p:txBody>
      </p:sp>
      <p:sp>
        <p:nvSpPr>
          <p:cNvPr id="4" name="object 4"/>
          <p:cNvSpPr/>
          <p:nvPr/>
        </p:nvSpPr>
        <p:spPr>
          <a:xfrm>
            <a:off x="8305800" y="239076"/>
            <a:ext cx="634745" cy="675324"/>
          </a:xfrm>
          <a:prstGeom prst="rect">
            <a:avLst/>
          </a:prstGeom>
          <a:blipFill>
            <a:blip r:embed="rId2" cstate="print"/>
            <a:stretch>
              <a:fillRect/>
            </a:stretch>
          </a:blipFill>
        </p:spPr>
        <p:txBody>
          <a:bodyPr wrap="square" lIns="0" tIns="0" rIns="0" bIns="0" rtlCol="0"/>
          <a:lstStyle/>
          <a:p>
            <a:endParaRPr sz="1350"/>
          </a:p>
        </p:txBody>
      </p:sp>
      <p:pic>
        <p:nvPicPr>
          <p:cNvPr id="8" name="Picture 7">
            <a:extLst>
              <a:ext uri="{FF2B5EF4-FFF2-40B4-BE49-F238E27FC236}">
                <a16:creationId xmlns:a16="http://schemas.microsoft.com/office/drawing/2014/main" id="{D8C487DC-0DA3-C495-BC97-CC6B0DDF5CF1}"/>
              </a:ext>
            </a:extLst>
          </p:cNvPr>
          <p:cNvPicPr>
            <a:picLocks noChangeAspect="1"/>
          </p:cNvPicPr>
          <p:nvPr/>
        </p:nvPicPr>
        <p:blipFill>
          <a:blip r:embed="rId3"/>
          <a:stretch>
            <a:fillRect/>
          </a:stretch>
        </p:blipFill>
        <p:spPr>
          <a:xfrm>
            <a:off x="685800" y="1371600"/>
            <a:ext cx="8102346" cy="490442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995</TotalTime>
  <Words>1960</Words>
  <Application>Microsoft Office PowerPoint</Application>
  <PresentationFormat>On-screen Show (4:3)</PresentationFormat>
  <Paragraphs>258</Paragraphs>
  <Slides>29</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29</vt:i4>
      </vt:variant>
    </vt:vector>
  </HeadingPairs>
  <TitlesOfParts>
    <vt:vector size="41" baseType="lpstr">
      <vt:lpstr>-apple-system</vt:lpstr>
      <vt:lpstr>Arial</vt:lpstr>
      <vt:lpstr>Calibri</vt:lpstr>
      <vt:lpstr>Carlito</vt:lpstr>
      <vt:lpstr>charter</vt:lpstr>
      <vt:lpstr>droid sans</vt:lpstr>
      <vt:lpstr>IBM Plex Sans</vt:lpstr>
      <vt:lpstr>Lato</vt:lpstr>
      <vt:lpstr>medium-content-sans-serif-font</vt:lpstr>
      <vt:lpstr>Roboto</vt:lpstr>
      <vt:lpstr>sohne</vt:lpstr>
      <vt:lpstr>Office Theme</vt:lpstr>
      <vt:lpstr>Capstone project 2 NYC TAXI TRIP TIME PREDICTION</vt:lpstr>
      <vt:lpstr>CONTENT</vt:lpstr>
      <vt:lpstr>INTRODUCTION</vt:lpstr>
      <vt:lpstr>PROBLEM STATEMENT</vt:lpstr>
      <vt:lpstr>DATA SUMMARY</vt:lpstr>
      <vt:lpstr>BASIC EXPLORATION</vt:lpstr>
      <vt:lpstr>TRIP DURATION DATA ANALYSIS</vt:lpstr>
      <vt:lpstr>TRIP DURATION DATA ANALYSIS</vt:lpstr>
      <vt:lpstr>Distribution of Pickup Latitude and longitude</vt:lpstr>
      <vt:lpstr>Distribution of Dropoff Latitude and longitude</vt:lpstr>
      <vt:lpstr>Number of Pickups and  Drop-offs with in a Week</vt:lpstr>
      <vt:lpstr>Number of Pickups and  Drop-offs with in a Day</vt:lpstr>
      <vt:lpstr>Relation Between Trip duration and Distance</vt:lpstr>
      <vt:lpstr>Correlation Heatmap</vt:lpstr>
      <vt:lpstr>Evaluation Metrics</vt:lpstr>
      <vt:lpstr>Different  Evaluation metrics</vt:lpstr>
      <vt:lpstr>Linear Regression</vt:lpstr>
      <vt:lpstr>Homoscedasticity check</vt:lpstr>
      <vt:lpstr>XGBoost</vt:lpstr>
      <vt:lpstr>LightGBM</vt:lpstr>
      <vt:lpstr>Feature Importance</vt:lpstr>
      <vt:lpstr>Feature Importance</vt:lpstr>
      <vt:lpstr>Feature Importance </vt:lpstr>
      <vt:lpstr>Feature Importance</vt:lpstr>
      <vt:lpstr>Hyperparameter Tuning</vt:lpstr>
      <vt:lpstr>Final Metrics Conclusion</vt:lpstr>
      <vt:lpstr>Conclusion</vt:lpstr>
      <vt:lpstr>Challenges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2 NYC TAXI TRIP TIME PREDICTION</dc:title>
  <cp:lastModifiedBy>Bhatnagar, Ansh (Contractor)</cp:lastModifiedBy>
  <cp:revision>6</cp:revision>
  <dcterms:created xsi:type="dcterms:W3CDTF">2022-07-04T18:42:35Z</dcterms:created>
  <dcterms:modified xsi:type="dcterms:W3CDTF">2022-07-31T07:38:56Z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2021-08-07T00:00:00Z</vt:filetime>
  </property>
  <property fmtid="{D5CDD505-2E9C-101B-9397-08002B2CF9AE}" pid="3" name="Creator">
    <vt:lpwstr>WPS Presentation</vt:lpwstr>
  </property>
  <property fmtid="{D5CDD505-2E9C-101B-9397-08002B2CF9AE}" pid="4" name="LastSaved">
    <vt:filetime>2022-07-04T00:00:00Z</vt:filetime>
  </property>
</Properties>
</file>